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F573EE-CF96-4AA6-B962-91546B1F12C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57B56E-DB03-4B4F-A103-6159084A1E1D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400" b="1" dirty="0" smtClean="0"/>
            <a:t>Assess Student Performance</a:t>
          </a:r>
          <a:endParaRPr lang="en-US" sz="2400" b="1" dirty="0"/>
        </a:p>
      </dgm:t>
    </dgm:pt>
    <dgm:pt modelId="{5768736E-DC29-42FE-917B-EE053D8844D5}" type="parTrans" cxnId="{A5ED7BEC-86F1-42F8-A5C7-9E9ECF814D62}">
      <dgm:prSet/>
      <dgm:spPr/>
      <dgm:t>
        <a:bodyPr/>
        <a:lstStyle/>
        <a:p>
          <a:endParaRPr lang="en-US"/>
        </a:p>
      </dgm:t>
    </dgm:pt>
    <dgm:pt modelId="{DD623DB8-A95C-4DC6-A13F-13C7B0A2ED1E}" type="sibTrans" cxnId="{A5ED7BEC-86F1-42F8-A5C7-9E9ECF814D62}">
      <dgm:prSet/>
      <dgm:spPr/>
      <dgm:t>
        <a:bodyPr/>
        <a:lstStyle/>
        <a:p>
          <a:endParaRPr lang="en-US"/>
        </a:p>
      </dgm:t>
    </dgm:pt>
    <dgm:pt modelId="{27AC1672-E1BA-45B3-8F53-A2BABB22F726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Increase Faculty Awareness of Student Weaknesses</a:t>
          </a:r>
        </a:p>
        <a:p>
          <a:r>
            <a:rPr lang="en-US" sz="2000" b="1" dirty="0" smtClean="0">
              <a:solidFill>
                <a:schemeClr val="bg1"/>
              </a:solidFill>
            </a:rPr>
            <a:t>(Faculty Score Test) Scoring</a:t>
          </a:r>
          <a:r>
            <a:rPr lang="en-US" sz="2000" dirty="0" smtClean="0"/>
            <a:t>)</a:t>
          </a:r>
          <a:endParaRPr lang="en-US" sz="2000" dirty="0"/>
        </a:p>
      </dgm:t>
    </dgm:pt>
    <dgm:pt modelId="{351EFADD-256B-4167-A92E-158ED5F4E807}" type="parTrans" cxnId="{49B3544C-3E51-44BB-AD26-05BE93DDBB03}">
      <dgm:prSet/>
      <dgm:spPr/>
      <dgm:t>
        <a:bodyPr/>
        <a:lstStyle/>
        <a:p>
          <a:endParaRPr lang="en-US"/>
        </a:p>
      </dgm:t>
    </dgm:pt>
    <dgm:pt modelId="{5AFD99EB-B187-4824-A102-503AA8C64228}" type="sibTrans" cxnId="{49B3544C-3E51-44BB-AD26-05BE93DDBB03}">
      <dgm:prSet/>
      <dgm:spPr/>
      <dgm:t>
        <a:bodyPr/>
        <a:lstStyle/>
        <a:p>
          <a:endParaRPr lang="en-US"/>
        </a:p>
      </dgm:t>
    </dgm:pt>
    <dgm:pt modelId="{6BB4B9B8-C893-4919-A5DF-0EE49FB44EFE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400" b="1" dirty="0" smtClean="0"/>
            <a:t>Increase Faculty Awareness of Effective Practices</a:t>
          </a:r>
          <a:endParaRPr lang="en-US" sz="2400" b="1" dirty="0"/>
        </a:p>
      </dgm:t>
    </dgm:pt>
    <dgm:pt modelId="{7F0516C5-33F5-4D61-8ECC-FB7174DD8404}" type="parTrans" cxnId="{298D7614-F7A3-4DF1-A9A6-47B3D601A437}">
      <dgm:prSet/>
      <dgm:spPr/>
      <dgm:t>
        <a:bodyPr/>
        <a:lstStyle/>
        <a:p>
          <a:endParaRPr lang="en-US"/>
        </a:p>
      </dgm:t>
    </dgm:pt>
    <dgm:pt modelId="{F997715F-DB86-4624-BD47-4C798A5FE0FA}" type="sibTrans" cxnId="{298D7614-F7A3-4DF1-A9A6-47B3D601A437}">
      <dgm:prSet/>
      <dgm:spPr/>
      <dgm:t>
        <a:bodyPr/>
        <a:lstStyle/>
        <a:p>
          <a:endParaRPr lang="en-US"/>
        </a:p>
      </dgm:t>
    </dgm:pt>
    <dgm:pt modelId="{EBDB31E6-53E3-4D06-884D-52D18D0B6FB8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400" b="1" dirty="0" smtClean="0"/>
            <a:t>Improve Student Learning </a:t>
          </a:r>
          <a:endParaRPr lang="en-US" sz="2400" b="1" dirty="0"/>
        </a:p>
      </dgm:t>
    </dgm:pt>
    <dgm:pt modelId="{2DACA7C2-09FB-43D9-BD79-D555CCF54FC6}" type="parTrans" cxnId="{728335B7-331F-4D69-AAB1-DDB7132AB1FF}">
      <dgm:prSet/>
      <dgm:spPr/>
      <dgm:t>
        <a:bodyPr/>
        <a:lstStyle/>
        <a:p>
          <a:endParaRPr lang="en-US"/>
        </a:p>
      </dgm:t>
    </dgm:pt>
    <dgm:pt modelId="{FF8F0208-678D-46AB-A3B3-FFB1BFC2C929}" type="sibTrans" cxnId="{728335B7-331F-4D69-AAB1-DDB7132AB1FF}">
      <dgm:prSet/>
      <dgm:spPr/>
      <dgm:t>
        <a:bodyPr/>
        <a:lstStyle/>
        <a:p>
          <a:endParaRPr lang="en-US"/>
        </a:p>
      </dgm:t>
    </dgm:pt>
    <dgm:pt modelId="{5788562B-E06C-47D4-9A5E-4B84740942C4}" type="pres">
      <dgm:prSet presAssocID="{D2F573EE-CF96-4AA6-B962-91546B1F12C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9DFD21-EDE0-46F9-9E4B-4900705EB2E4}" type="pres">
      <dgm:prSet presAssocID="{9157B56E-DB03-4B4F-A103-6159084A1E1D}" presName="node" presStyleLbl="node1" presStyleIdx="0" presStyleCnt="4" custScaleX="1601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A05506-0CE4-46BC-A839-E87911ABBCC6}" type="pres">
      <dgm:prSet presAssocID="{9157B56E-DB03-4B4F-A103-6159084A1E1D}" presName="spNode" presStyleCnt="0"/>
      <dgm:spPr/>
    </dgm:pt>
    <dgm:pt modelId="{9B696164-7D69-4636-8046-397B63E8CAAE}" type="pres">
      <dgm:prSet presAssocID="{DD623DB8-A95C-4DC6-A13F-13C7B0A2ED1E}" presName="sibTrans" presStyleLbl="sibTrans1D1" presStyleIdx="0" presStyleCnt="4"/>
      <dgm:spPr/>
      <dgm:t>
        <a:bodyPr/>
        <a:lstStyle/>
        <a:p>
          <a:endParaRPr lang="en-US"/>
        </a:p>
      </dgm:t>
    </dgm:pt>
    <dgm:pt modelId="{C111C02D-F054-4C0A-ABD8-2BE32E3516D2}" type="pres">
      <dgm:prSet presAssocID="{27AC1672-E1BA-45B3-8F53-A2BABB22F726}" presName="node" presStyleLbl="node1" presStyleIdx="1" presStyleCnt="4" custScaleX="166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BB58FC-5AE0-435C-8772-B7E632A786B4}" type="pres">
      <dgm:prSet presAssocID="{27AC1672-E1BA-45B3-8F53-A2BABB22F726}" presName="spNode" presStyleCnt="0"/>
      <dgm:spPr/>
    </dgm:pt>
    <dgm:pt modelId="{EF0E74F8-D9F1-4E26-A498-07A007C71DC5}" type="pres">
      <dgm:prSet presAssocID="{5AFD99EB-B187-4824-A102-503AA8C64228}" presName="sibTrans" presStyleLbl="sibTrans1D1" presStyleIdx="1" presStyleCnt="4"/>
      <dgm:spPr/>
      <dgm:t>
        <a:bodyPr/>
        <a:lstStyle/>
        <a:p>
          <a:endParaRPr lang="en-US"/>
        </a:p>
      </dgm:t>
    </dgm:pt>
    <dgm:pt modelId="{15E17FAD-8B33-470A-BED0-879BC89B002D}" type="pres">
      <dgm:prSet presAssocID="{6BB4B9B8-C893-4919-A5DF-0EE49FB44EFE}" presName="node" presStyleLbl="node1" presStyleIdx="2" presStyleCnt="4" custScaleX="1884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0F44DC-59DA-4696-AAEA-78F4B111B911}" type="pres">
      <dgm:prSet presAssocID="{6BB4B9B8-C893-4919-A5DF-0EE49FB44EFE}" presName="spNode" presStyleCnt="0"/>
      <dgm:spPr/>
    </dgm:pt>
    <dgm:pt modelId="{A74882A0-EBDC-44D2-A884-E3414C65FF78}" type="pres">
      <dgm:prSet presAssocID="{F997715F-DB86-4624-BD47-4C798A5FE0FA}" presName="sibTrans" presStyleLbl="sibTrans1D1" presStyleIdx="2" presStyleCnt="4"/>
      <dgm:spPr/>
      <dgm:t>
        <a:bodyPr/>
        <a:lstStyle/>
        <a:p>
          <a:endParaRPr lang="en-US"/>
        </a:p>
      </dgm:t>
    </dgm:pt>
    <dgm:pt modelId="{DC64C5AF-0046-4B31-8573-8F46C7C72940}" type="pres">
      <dgm:prSet presAssocID="{EBDB31E6-53E3-4D06-884D-52D18D0B6FB8}" presName="node" presStyleLbl="node1" presStyleIdx="3" presStyleCnt="4" custScaleX="148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566B5-F611-403D-97E2-AEBDC3E7F406}" type="pres">
      <dgm:prSet presAssocID="{EBDB31E6-53E3-4D06-884D-52D18D0B6FB8}" presName="spNode" presStyleCnt="0"/>
      <dgm:spPr/>
    </dgm:pt>
    <dgm:pt modelId="{EE7E6C1D-3D9A-44AD-BBFD-9C45526CC5D5}" type="pres">
      <dgm:prSet presAssocID="{FF8F0208-678D-46AB-A3B3-FFB1BFC2C929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A5ED7BEC-86F1-42F8-A5C7-9E9ECF814D62}" srcId="{D2F573EE-CF96-4AA6-B962-91546B1F12CA}" destId="{9157B56E-DB03-4B4F-A103-6159084A1E1D}" srcOrd="0" destOrd="0" parTransId="{5768736E-DC29-42FE-917B-EE053D8844D5}" sibTransId="{DD623DB8-A95C-4DC6-A13F-13C7B0A2ED1E}"/>
    <dgm:cxn modelId="{60F40720-6727-42F3-B2A5-7C4883A0A9E4}" type="presOf" srcId="{5AFD99EB-B187-4824-A102-503AA8C64228}" destId="{EF0E74F8-D9F1-4E26-A498-07A007C71DC5}" srcOrd="0" destOrd="0" presId="urn:microsoft.com/office/officeart/2005/8/layout/cycle5"/>
    <dgm:cxn modelId="{860008F0-514E-4DAE-AF3A-3BFD20D4B564}" type="presOf" srcId="{27AC1672-E1BA-45B3-8F53-A2BABB22F726}" destId="{C111C02D-F054-4C0A-ABD8-2BE32E3516D2}" srcOrd="0" destOrd="0" presId="urn:microsoft.com/office/officeart/2005/8/layout/cycle5"/>
    <dgm:cxn modelId="{7536B369-2E3D-40E3-A92D-21F45B0115B8}" type="presOf" srcId="{9157B56E-DB03-4B4F-A103-6159084A1E1D}" destId="{009DFD21-EDE0-46F9-9E4B-4900705EB2E4}" srcOrd="0" destOrd="0" presId="urn:microsoft.com/office/officeart/2005/8/layout/cycle5"/>
    <dgm:cxn modelId="{298D7614-F7A3-4DF1-A9A6-47B3D601A437}" srcId="{D2F573EE-CF96-4AA6-B962-91546B1F12CA}" destId="{6BB4B9B8-C893-4919-A5DF-0EE49FB44EFE}" srcOrd="2" destOrd="0" parTransId="{7F0516C5-33F5-4D61-8ECC-FB7174DD8404}" sibTransId="{F997715F-DB86-4624-BD47-4C798A5FE0FA}"/>
    <dgm:cxn modelId="{C4DDAFF1-A2E3-4783-9C16-EEFC0DB4AE41}" type="presOf" srcId="{6BB4B9B8-C893-4919-A5DF-0EE49FB44EFE}" destId="{15E17FAD-8B33-470A-BED0-879BC89B002D}" srcOrd="0" destOrd="0" presId="urn:microsoft.com/office/officeart/2005/8/layout/cycle5"/>
    <dgm:cxn modelId="{198B84C1-AFF6-4059-9056-6098312A4E78}" type="presOf" srcId="{FF8F0208-678D-46AB-A3B3-FFB1BFC2C929}" destId="{EE7E6C1D-3D9A-44AD-BBFD-9C45526CC5D5}" srcOrd="0" destOrd="0" presId="urn:microsoft.com/office/officeart/2005/8/layout/cycle5"/>
    <dgm:cxn modelId="{DEB29B9B-C814-4FCC-92FC-42027AD3E6AF}" type="presOf" srcId="{F997715F-DB86-4624-BD47-4C798A5FE0FA}" destId="{A74882A0-EBDC-44D2-A884-E3414C65FF78}" srcOrd="0" destOrd="0" presId="urn:microsoft.com/office/officeart/2005/8/layout/cycle5"/>
    <dgm:cxn modelId="{93C79FD4-C58C-46A7-A071-F4AF71ECC9F4}" type="presOf" srcId="{EBDB31E6-53E3-4D06-884D-52D18D0B6FB8}" destId="{DC64C5AF-0046-4B31-8573-8F46C7C72940}" srcOrd="0" destOrd="0" presId="urn:microsoft.com/office/officeart/2005/8/layout/cycle5"/>
    <dgm:cxn modelId="{728335B7-331F-4D69-AAB1-DDB7132AB1FF}" srcId="{D2F573EE-CF96-4AA6-B962-91546B1F12CA}" destId="{EBDB31E6-53E3-4D06-884D-52D18D0B6FB8}" srcOrd="3" destOrd="0" parTransId="{2DACA7C2-09FB-43D9-BD79-D555CCF54FC6}" sibTransId="{FF8F0208-678D-46AB-A3B3-FFB1BFC2C929}"/>
    <dgm:cxn modelId="{49B3544C-3E51-44BB-AD26-05BE93DDBB03}" srcId="{D2F573EE-CF96-4AA6-B962-91546B1F12CA}" destId="{27AC1672-E1BA-45B3-8F53-A2BABB22F726}" srcOrd="1" destOrd="0" parTransId="{351EFADD-256B-4167-A92E-158ED5F4E807}" sibTransId="{5AFD99EB-B187-4824-A102-503AA8C64228}"/>
    <dgm:cxn modelId="{6EA9F937-82F2-4EC7-A57E-60DC4A58C2C1}" type="presOf" srcId="{DD623DB8-A95C-4DC6-A13F-13C7B0A2ED1E}" destId="{9B696164-7D69-4636-8046-397B63E8CAAE}" srcOrd="0" destOrd="0" presId="urn:microsoft.com/office/officeart/2005/8/layout/cycle5"/>
    <dgm:cxn modelId="{C4669EE4-FB59-43C0-9441-529DCD7B5751}" type="presOf" srcId="{D2F573EE-CF96-4AA6-B962-91546B1F12CA}" destId="{5788562B-E06C-47D4-9A5E-4B84740942C4}" srcOrd="0" destOrd="0" presId="urn:microsoft.com/office/officeart/2005/8/layout/cycle5"/>
    <dgm:cxn modelId="{5F97235E-E107-41EF-B404-FCBD518793A9}" type="presParOf" srcId="{5788562B-E06C-47D4-9A5E-4B84740942C4}" destId="{009DFD21-EDE0-46F9-9E4B-4900705EB2E4}" srcOrd="0" destOrd="0" presId="urn:microsoft.com/office/officeart/2005/8/layout/cycle5"/>
    <dgm:cxn modelId="{93CBA4D0-9BA3-44ED-9091-A10BAD7B5A7E}" type="presParOf" srcId="{5788562B-E06C-47D4-9A5E-4B84740942C4}" destId="{2FA05506-0CE4-46BC-A839-E87911ABBCC6}" srcOrd="1" destOrd="0" presId="urn:microsoft.com/office/officeart/2005/8/layout/cycle5"/>
    <dgm:cxn modelId="{C2FBEDFE-2A6D-4C10-A4A6-7C29507C8DD2}" type="presParOf" srcId="{5788562B-E06C-47D4-9A5E-4B84740942C4}" destId="{9B696164-7D69-4636-8046-397B63E8CAAE}" srcOrd="2" destOrd="0" presId="urn:microsoft.com/office/officeart/2005/8/layout/cycle5"/>
    <dgm:cxn modelId="{56EB1134-91B7-4259-AD7F-E2D3652B989D}" type="presParOf" srcId="{5788562B-E06C-47D4-9A5E-4B84740942C4}" destId="{C111C02D-F054-4C0A-ABD8-2BE32E3516D2}" srcOrd="3" destOrd="0" presId="urn:microsoft.com/office/officeart/2005/8/layout/cycle5"/>
    <dgm:cxn modelId="{8C909263-181A-4BDF-B5D8-9B591624BBE8}" type="presParOf" srcId="{5788562B-E06C-47D4-9A5E-4B84740942C4}" destId="{E8BB58FC-5AE0-435C-8772-B7E632A786B4}" srcOrd="4" destOrd="0" presId="urn:microsoft.com/office/officeart/2005/8/layout/cycle5"/>
    <dgm:cxn modelId="{64539610-53A8-4E7F-82B9-A618851970D1}" type="presParOf" srcId="{5788562B-E06C-47D4-9A5E-4B84740942C4}" destId="{EF0E74F8-D9F1-4E26-A498-07A007C71DC5}" srcOrd="5" destOrd="0" presId="urn:microsoft.com/office/officeart/2005/8/layout/cycle5"/>
    <dgm:cxn modelId="{B6D05ECD-7FD9-4288-8C7E-FFE137A07DC6}" type="presParOf" srcId="{5788562B-E06C-47D4-9A5E-4B84740942C4}" destId="{15E17FAD-8B33-470A-BED0-879BC89B002D}" srcOrd="6" destOrd="0" presId="urn:microsoft.com/office/officeart/2005/8/layout/cycle5"/>
    <dgm:cxn modelId="{FC671156-5E68-4D1C-9E81-B384B867A0C3}" type="presParOf" srcId="{5788562B-E06C-47D4-9A5E-4B84740942C4}" destId="{570F44DC-59DA-4696-AAEA-78F4B111B911}" srcOrd="7" destOrd="0" presId="urn:microsoft.com/office/officeart/2005/8/layout/cycle5"/>
    <dgm:cxn modelId="{15A1C358-F2E8-4347-B766-2AF8C629C089}" type="presParOf" srcId="{5788562B-E06C-47D4-9A5E-4B84740942C4}" destId="{A74882A0-EBDC-44D2-A884-E3414C65FF78}" srcOrd="8" destOrd="0" presId="urn:microsoft.com/office/officeart/2005/8/layout/cycle5"/>
    <dgm:cxn modelId="{0B4CF65F-58B3-4612-A3A9-92C8DA70CB67}" type="presParOf" srcId="{5788562B-E06C-47D4-9A5E-4B84740942C4}" destId="{DC64C5AF-0046-4B31-8573-8F46C7C72940}" srcOrd="9" destOrd="0" presId="urn:microsoft.com/office/officeart/2005/8/layout/cycle5"/>
    <dgm:cxn modelId="{1603173A-23BD-4268-8462-F258CC625DBA}" type="presParOf" srcId="{5788562B-E06C-47D4-9A5E-4B84740942C4}" destId="{1AB566B5-F611-403D-97E2-AEBDC3E7F406}" srcOrd="10" destOrd="0" presId="urn:microsoft.com/office/officeart/2005/8/layout/cycle5"/>
    <dgm:cxn modelId="{04B9ED59-94A0-40EC-99CA-C96C45E11294}" type="presParOf" srcId="{5788562B-E06C-47D4-9A5E-4B84740942C4}" destId="{EE7E6C1D-3D9A-44AD-BBFD-9C45526CC5D5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DFD21-EDE0-46F9-9E4B-4900705EB2E4}">
      <dsp:nvSpPr>
        <dsp:cNvPr id="0" name=""/>
        <dsp:cNvSpPr/>
      </dsp:nvSpPr>
      <dsp:spPr>
        <a:xfrm>
          <a:off x="2748510" y="1624"/>
          <a:ext cx="2590799" cy="1051303"/>
        </a:xfrm>
        <a:prstGeom prst="roundRect">
          <a:avLst/>
        </a:prstGeom>
        <a:solidFill>
          <a:schemeClr val="tx1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Assess Student Performance</a:t>
          </a:r>
          <a:endParaRPr lang="en-US" sz="2400" b="1" kern="1200" dirty="0"/>
        </a:p>
      </dsp:txBody>
      <dsp:txXfrm>
        <a:off x="2799830" y="52944"/>
        <a:ext cx="2488159" cy="948663"/>
      </dsp:txXfrm>
    </dsp:sp>
    <dsp:sp modelId="{9B696164-7D69-4636-8046-397B63E8CAAE}">
      <dsp:nvSpPr>
        <dsp:cNvPr id="0" name=""/>
        <dsp:cNvSpPr/>
      </dsp:nvSpPr>
      <dsp:spPr>
        <a:xfrm>
          <a:off x="1997399" y="838081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2736231" y="317389"/>
              </a:moveTo>
              <a:arcTo wR="1735705" hR="1735705" stAng="183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1C02D-F054-4C0A-ABD8-2BE32E3516D2}">
      <dsp:nvSpPr>
        <dsp:cNvPr id="0" name=""/>
        <dsp:cNvSpPr/>
      </dsp:nvSpPr>
      <dsp:spPr>
        <a:xfrm>
          <a:off x="4435523" y="1737329"/>
          <a:ext cx="2688182" cy="1051303"/>
        </a:xfrm>
        <a:prstGeom prst="roundRect">
          <a:avLst/>
        </a:prstGeom>
        <a:solidFill>
          <a:schemeClr val="tx1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Increase Faculty Awareness of Student Weaknesses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(Faculty Score Test) Scoring</a:t>
          </a:r>
          <a:r>
            <a:rPr lang="en-US" sz="2000" kern="1200" dirty="0" smtClean="0"/>
            <a:t>)</a:t>
          </a:r>
          <a:endParaRPr lang="en-US" sz="2000" kern="1200" dirty="0"/>
        </a:p>
      </dsp:txBody>
      <dsp:txXfrm>
        <a:off x="4486843" y="1788649"/>
        <a:ext cx="2585542" cy="948663"/>
      </dsp:txXfrm>
    </dsp:sp>
    <dsp:sp modelId="{EF0E74F8-D9F1-4E26-A498-07A007C71DC5}">
      <dsp:nvSpPr>
        <dsp:cNvPr id="0" name=""/>
        <dsp:cNvSpPr/>
      </dsp:nvSpPr>
      <dsp:spPr>
        <a:xfrm>
          <a:off x="1997399" y="216470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154021" y="2736231"/>
              </a:moveTo>
              <a:arcTo wR="1735705" hR="1735705" stAng="21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17FAD-8B33-470A-BED0-879BC89B002D}">
      <dsp:nvSpPr>
        <dsp:cNvPr id="0" name=""/>
        <dsp:cNvSpPr/>
      </dsp:nvSpPr>
      <dsp:spPr>
        <a:xfrm>
          <a:off x="2519908" y="3473035"/>
          <a:ext cx="3048003" cy="1051303"/>
        </a:xfrm>
        <a:prstGeom prst="roundRect">
          <a:avLst/>
        </a:prstGeom>
        <a:solidFill>
          <a:schemeClr val="tx1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Increase Faculty Awareness of Effective Practices</a:t>
          </a:r>
          <a:endParaRPr lang="en-US" sz="2400" b="1" kern="1200" dirty="0"/>
        </a:p>
      </dsp:txBody>
      <dsp:txXfrm>
        <a:off x="2571228" y="3524355"/>
        <a:ext cx="2945363" cy="948663"/>
      </dsp:txXfrm>
    </dsp:sp>
    <dsp:sp modelId="{A74882A0-EBDC-44D2-A884-E3414C65FF78}">
      <dsp:nvSpPr>
        <dsp:cNvPr id="0" name=""/>
        <dsp:cNvSpPr/>
      </dsp:nvSpPr>
      <dsp:spPr>
        <a:xfrm>
          <a:off x="2619010" y="216470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735179" y="3154021"/>
              </a:moveTo>
              <a:arcTo wR="1735705" hR="1735705" stAng="75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4C5AF-0046-4B31-8573-8F46C7C72940}">
      <dsp:nvSpPr>
        <dsp:cNvPr id="0" name=""/>
        <dsp:cNvSpPr/>
      </dsp:nvSpPr>
      <dsp:spPr>
        <a:xfrm>
          <a:off x="1105893" y="1737329"/>
          <a:ext cx="2404621" cy="1051303"/>
        </a:xfrm>
        <a:prstGeom prst="roundRect">
          <a:avLst/>
        </a:prstGeom>
        <a:solidFill>
          <a:schemeClr val="tx1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Improve Student Learning </a:t>
          </a:r>
          <a:endParaRPr lang="en-US" sz="2400" b="1" kern="1200" dirty="0"/>
        </a:p>
      </dsp:txBody>
      <dsp:txXfrm>
        <a:off x="1157213" y="1788649"/>
        <a:ext cx="2301981" cy="948663"/>
      </dsp:txXfrm>
    </dsp:sp>
    <dsp:sp modelId="{EE7E6C1D-3D9A-44AD-BBFD-9C45526CC5D5}">
      <dsp:nvSpPr>
        <dsp:cNvPr id="0" name=""/>
        <dsp:cNvSpPr/>
      </dsp:nvSpPr>
      <dsp:spPr>
        <a:xfrm>
          <a:off x="2619010" y="838081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17389" y="735179"/>
              </a:moveTo>
              <a:arcTo wR="1735705" hR="1735705" stAng="129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6E891-1756-4004-80A7-F72F35328640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29310-2A6B-4D8D-A5D4-611E347D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37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9310-2A6B-4D8D-A5D4-611E347DEB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46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9310-2A6B-4D8D-A5D4-611E347DEB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46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9310-2A6B-4D8D-A5D4-611E347DEB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46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29310-2A6B-4D8D-A5D4-611E347DEB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46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2E81B23-ADB0-4C49-A503-9BF6A3F9694A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4126799-6EC9-4482-AD49-715F55787B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CAT Training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14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CAT -Critical thinking Assessment Test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4864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8000" b="1" dirty="0" smtClean="0">
                <a:solidFill>
                  <a:srgbClr val="C00000"/>
                </a:solidFill>
              </a:rPr>
              <a:t>What is the CAT?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sz="7400" dirty="0" smtClean="0">
                <a:solidFill>
                  <a:schemeClr val="tx1"/>
                </a:solidFill>
              </a:rPr>
              <a:t>It is a unique tool designed to assess and promote the improvement of critical  thinking.</a:t>
            </a:r>
          </a:p>
          <a:p>
            <a:r>
              <a:rPr lang="en-US" sz="7400" dirty="0" smtClean="0">
                <a:solidFill>
                  <a:schemeClr val="tx1"/>
                </a:solidFill>
              </a:rPr>
              <a:t>It is an product of extensive development, testing, and refinement by researchers at </a:t>
            </a:r>
            <a:r>
              <a:rPr lang="en-US" sz="7400" b="1" dirty="0" smtClean="0">
                <a:solidFill>
                  <a:schemeClr val="tx1"/>
                </a:solidFill>
              </a:rPr>
              <a:t>Tennessee Tech University and supported by the National Science Foundation.</a:t>
            </a:r>
          </a:p>
          <a:p>
            <a:r>
              <a:rPr lang="en-US" sz="7400" dirty="0" smtClean="0">
                <a:solidFill>
                  <a:schemeClr val="tx1"/>
                </a:solidFill>
              </a:rPr>
              <a:t>It is an instrument to assess a broad range of skills that faculty across the country feel are important components of critical thinking and real world problem solving.</a:t>
            </a:r>
          </a:p>
          <a:p>
            <a:endParaRPr lang="en-US" sz="9600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027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CAT -Critical thinking Assessment Test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10754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5100" b="1" dirty="0" smtClean="0">
                <a:solidFill>
                  <a:srgbClr val="C00000"/>
                </a:solidFill>
              </a:rPr>
              <a:t>What is the CAT?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sz="3800" dirty="0" smtClean="0">
                <a:solidFill>
                  <a:schemeClr val="tx1"/>
                </a:solidFill>
              </a:rPr>
              <a:t>The questions are derived from real world situations that require short essay responses AND a detailed scoring guide to ensure good scoring reliability.</a:t>
            </a:r>
          </a:p>
          <a:p>
            <a:r>
              <a:rPr lang="en-US" sz="3800" dirty="0" smtClean="0">
                <a:solidFill>
                  <a:schemeClr val="tx1"/>
                </a:solidFill>
              </a:rPr>
              <a:t>During the scoring process faculty are able to see their student’s weakness and understand areas that need improvement.</a:t>
            </a:r>
          </a:p>
          <a:p>
            <a:r>
              <a:rPr lang="en-US" sz="3800" dirty="0" smtClean="0">
                <a:solidFill>
                  <a:schemeClr val="tx1"/>
                </a:solidFill>
              </a:rPr>
              <a:t>Faculty can use the CAT instrument as a model for developing their own assessments and learning actives in their </a:t>
            </a:r>
            <a:r>
              <a:rPr lang="en-US" sz="3800" b="1" dirty="0" smtClean="0">
                <a:solidFill>
                  <a:schemeClr val="tx1"/>
                </a:solidFill>
              </a:rPr>
              <a:t>discipline </a:t>
            </a:r>
            <a:r>
              <a:rPr lang="en-US" sz="3800" dirty="0" smtClean="0">
                <a:solidFill>
                  <a:schemeClr val="tx1"/>
                </a:solidFill>
              </a:rPr>
              <a:t>(it is not just for science) that improve student’s critical thinking and real-world problem solving skills.</a:t>
            </a:r>
          </a:p>
          <a:p>
            <a:r>
              <a:rPr lang="en-US" sz="3800" dirty="0" smtClean="0">
                <a:solidFill>
                  <a:schemeClr val="tx1"/>
                </a:solidFill>
              </a:rPr>
              <a:t>The CAT </a:t>
            </a:r>
            <a:r>
              <a:rPr lang="en-US" sz="3800" b="1" dirty="0" smtClean="0">
                <a:solidFill>
                  <a:schemeClr val="tx1"/>
                </a:solidFill>
              </a:rPr>
              <a:t>“closes the loop” </a:t>
            </a:r>
            <a:r>
              <a:rPr lang="en-US" sz="3800" dirty="0" smtClean="0">
                <a:solidFill>
                  <a:schemeClr val="tx1"/>
                </a:solidFill>
              </a:rPr>
              <a:t>in assessment and quality improvement.</a:t>
            </a:r>
          </a:p>
          <a:p>
            <a:pPr marL="0" indent="0">
              <a:buNone/>
            </a:pPr>
            <a:endParaRPr lang="en-US" sz="3100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76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Closing the Loop in Assessment and Quality Improvement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2309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92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CAT-Critical thinking Assessment Test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3058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b="1" dirty="0" smtClean="0">
                <a:solidFill>
                  <a:srgbClr val="C00000"/>
                </a:solidFill>
              </a:rPr>
              <a:t>What are the advantages of using the CAT?</a:t>
            </a:r>
          </a:p>
          <a:p>
            <a:pPr marL="0" indent="0">
              <a:buNone/>
            </a:pPr>
            <a:endParaRPr lang="en-US" sz="3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</a:rPr>
              <a:t>The training/scoring workshops are effective development experiences that help faculty understand student weaknesses.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</a:rPr>
              <a:t>Increase faculty motivation for pedagogical improvement.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</a:rPr>
              <a:t>Provide a forum for discussing new ideas for implementing effective practices in education.</a:t>
            </a:r>
            <a:endParaRPr lang="en-US" sz="3400" dirty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 smtClean="0">
                <a:solidFill>
                  <a:schemeClr val="tx1"/>
                </a:solidFill>
              </a:rPr>
              <a:t>The CAT instrument was designed with considerable faculty input to assess skills that faculty think are important components of critical thinking. </a:t>
            </a:r>
          </a:p>
          <a:p>
            <a:endParaRPr lang="en-US" sz="3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12126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CAT-Critical thinking Assessment Test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C00000"/>
                </a:solidFill>
              </a:rPr>
              <a:t>Who is using the CAT?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The Biology department and Agriculture are giving the test this Fall.</a:t>
            </a:r>
          </a:p>
          <a:p>
            <a:pPr marL="0" indent="0">
              <a:buNone/>
            </a:pPr>
            <a:endParaRPr lang="en-US" sz="3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3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3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How can you become involved</a:t>
            </a:r>
            <a:r>
              <a:rPr lang="en-US" sz="4000" b="1" dirty="0" smtClean="0">
                <a:solidFill>
                  <a:srgbClr val="C00000"/>
                </a:solidFill>
              </a:rPr>
              <a:t>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799"/>
            <a:ext cx="8229600" cy="52578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Volunteer to attend one of the Saturday Training/Scoring workshops that will be offered on our campus this Fall Semester as part of faculty development.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jwelsh@astate.edu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bbennett@astate.edu</a:t>
            </a: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7075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147</TotalTime>
  <Words>359</Words>
  <Application>Microsoft Office PowerPoint</Application>
  <PresentationFormat>On-screen Show (4:3)</PresentationFormat>
  <Paragraphs>45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Critical Thinking</vt:lpstr>
      <vt:lpstr>The CAT -Critical thinking Assessment Test</vt:lpstr>
      <vt:lpstr>The CAT -Critical thinking Assessment Test</vt:lpstr>
      <vt:lpstr>Closing the Loop in Assessment and Quality Improvement</vt:lpstr>
      <vt:lpstr>The CAT-Critical thinking Assessment Test</vt:lpstr>
      <vt:lpstr>The CAT-Critical thinking Assessment Test</vt:lpstr>
      <vt:lpstr>Finally </vt:lpstr>
      <vt:lpstr>How can you become involved?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Thinking</dc:title>
  <dc:creator>BOB BENNETT</dc:creator>
  <cp:lastModifiedBy>Jeannie Cossey</cp:lastModifiedBy>
  <cp:revision>17</cp:revision>
  <dcterms:created xsi:type="dcterms:W3CDTF">2013-08-13T13:44:40Z</dcterms:created>
  <dcterms:modified xsi:type="dcterms:W3CDTF">2013-08-13T19:06:34Z</dcterms:modified>
</cp:coreProperties>
</file>