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34" d="100"/>
          <a:sy n="134" d="100"/>
        </p:scale>
        <p:origin x="-58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8C47-3482-4FBD-ACD5-C8CA02E316F0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43B6-726F-4A81-A49E-6C102213E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162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8C47-3482-4FBD-ACD5-C8CA02E316F0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43B6-726F-4A81-A49E-6C102213E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27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8C47-3482-4FBD-ACD5-C8CA02E316F0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43B6-726F-4A81-A49E-6C102213E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373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8C47-3482-4FBD-ACD5-C8CA02E316F0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43B6-726F-4A81-A49E-6C102213E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813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8C47-3482-4FBD-ACD5-C8CA02E316F0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43B6-726F-4A81-A49E-6C102213E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869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8C47-3482-4FBD-ACD5-C8CA02E316F0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43B6-726F-4A81-A49E-6C102213E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867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8C47-3482-4FBD-ACD5-C8CA02E316F0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43B6-726F-4A81-A49E-6C102213E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450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8C47-3482-4FBD-ACD5-C8CA02E316F0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43B6-726F-4A81-A49E-6C102213E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319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8C47-3482-4FBD-ACD5-C8CA02E316F0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43B6-726F-4A81-A49E-6C102213E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001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8C47-3482-4FBD-ACD5-C8CA02E316F0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43B6-726F-4A81-A49E-6C102213E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980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8C47-3482-4FBD-ACD5-C8CA02E316F0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43B6-726F-4A81-A49E-6C102213E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74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88C47-3482-4FBD-ACD5-C8CA02E316F0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643B6-726F-4A81-A49E-6C102213E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627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762000"/>
            <a:ext cx="7772400" cy="1470025"/>
          </a:xfrm>
        </p:spPr>
        <p:txBody>
          <a:bodyPr/>
          <a:lstStyle/>
          <a:p>
            <a:r>
              <a:rPr lang="en-US" dirty="0" smtClean="0"/>
              <a:t>2013 Fall Faculty Conference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057400"/>
            <a:ext cx="6781800" cy="2743200"/>
          </a:xfrm>
        </p:spPr>
        <p:txBody>
          <a:bodyPr>
            <a:normAutofit fontScale="85000" lnSpcReduction="10000"/>
          </a:bodyPr>
          <a:lstStyle/>
          <a:p>
            <a:r>
              <a:rPr lang="en-US" sz="4600" dirty="0" smtClean="0">
                <a:solidFill>
                  <a:schemeClr val="tx1"/>
                </a:solidFill>
              </a:rPr>
              <a:t>Campus Improvements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Len T. Frey, Ph.D.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Vice Chancellor for Finance and Administration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85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Academics and Research 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2570511"/>
              </p:ext>
            </p:extLst>
          </p:nvPr>
        </p:nvGraphicFramePr>
        <p:xfrm>
          <a:off x="1447800" y="1752600"/>
          <a:ext cx="6248400" cy="28194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13705"/>
                <a:gridCol w="178134"/>
                <a:gridCol w="1356561"/>
              </a:tblGrid>
              <a:tr h="313267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itchFamily="34" charset="0"/>
                        <a:buChar char="•"/>
                      </a:pPr>
                      <a:r>
                        <a:rPr lang="en-US" sz="1600" u="none" strike="noStrike" dirty="0">
                          <a:effectLst/>
                        </a:rPr>
                        <a:t>Arkansas Biosciences </a:t>
                      </a:r>
                      <a:r>
                        <a:rPr lang="en-US" sz="1600" u="none" strike="noStrike" dirty="0" smtClean="0">
                          <a:effectLst/>
                        </a:rPr>
                        <a:t>Institute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Summer 2014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3267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itchFamily="34" charset="0"/>
                        <a:buChar char="•"/>
                      </a:pPr>
                      <a:r>
                        <a:rPr lang="en-US" sz="1600" u="none" strike="noStrike" dirty="0">
                          <a:effectLst/>
                        </a:rPr>
                        <a:t>Child Development Center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Spring 2015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3267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itchFamily="34" charset="0"/>
                        <a:buChar char="•"/>
                      </a:pPr>
                      <a:r>
                        <a:rPr lang="en-US" sz="1600" u="none" strike="noStrike" dirty="0">
                          <a:effectLst/>
                        </a:rPr>
                        <a:t>Classroom Renovations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Continuing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3267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itchFamily="34" charset="0"/>
                        <a:buChar char="•"/>
                      </a:pPr>
                      <a:r>
                        <a:rPr lang="en-US" sz="1600" u="none" strike="noStrike" dirty="0">
                          <a:effectLst/>
                        </a:rPr>
                        <a:t>College of Business Exterior Restoration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Complete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3267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itchFamily="34" charset="0"/>
                        <a:buChar char="•"/>
                      </a:pPr>
                      <a:r>
                        <a:rPr lang="en-US" sz="1600" u="none" strike="noStrike" dirty="0">
                          <a:effectLst/>
                        </a:rPr>
                        <a:t>College of Communications Printing Press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Complete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3267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itchFamily="34" charset="0"/>
                        <a:buChar char="•"/>
                      </a:pPr>
                      <a:r>
                        <a:rPr lang="en-US" sz="1600" u="none" strike="noStrike" dirty="0">
                          <a:effectLst/>
                        </a:rPr>
                        <a:t>College of </a:t>
                      </a:r>
                      <a:r>
                        <a:rPr lang="en-US" sz="1600" u="none" strike="noStrike" dirty="0" smtClean="0">
                          <a:effectLst/>
                        </a:rPr>
                        <a:t>Education </a:t>
                      </a:r>
                      <a:r>
                        <a:rPr lang="en-US" sz="1600" u="none" strike="noStrike" dirty="0">
                          <a:effectLst/>
                        </a:rPr>
                        <a:t>Literacy Center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Summer 2013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3267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itchFamily="34" charset="0"/>
                        <a:buChar char="•"/>
                      </a:pPr>
                      <a:r>
                        <a:rPr lang="en-US" sz="1600" u="none" strike="noStrike" dirty="0" err="1">
                          <a:effectLst/>
                        </a:rPr>
                        <a:t>Dyess</a:t>
                      </a:r>
                      <a:r>
                        <a:rPr lang="en-US" sz="1600" u="none" strike="noStrike" dirty="0">
                          <a:effectLst/>
                        </a:rPr>
                        <a:t> </a:t>
                      </a:r>
                      <a:r>
                        <a:rPr lang="en-US" sz="1600" u="none" strike="noStrike" dirty="0" smtClean="0">
                          <a:effectLst/>
                        </a:rPr>
                        <a:t>Colony Restoration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Summer 2014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3267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itchFamily="34" charset="0"/>
                        <a:buChar char="•"/>
                      </a:pPr>
                      <a:r>
                        <a:rPr lang="en-US" sz="1600" u="none" strike="noStrike" dirty="0">
                          <a:effectLst/>
                        </a:rPr>
                        <a:t>Engineering </a:t>
                      </a:r>
                      <a:r>
                        <a:rPr lang="en-US" sz="1600" u="none" strike="noStrike" dirty="0" smtClean="0">
                          <a:effectLst/>
                        </a:rPr>
                        <a:t>Laboratory </a:t>
                      </a:r>
                      <a:r>
                        <a:rPr lang="en-US" sz="1600" u="none" strike="noStrike" dirty="0">
                          <a:effectLst/>
                        </a:rPr>
                        <a:t>Fume Hoods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Summer 2013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3267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itchFamily="34" charset="0"/>
                        <a:buChar char="•"/>
                      </a:pPr>
                      <a:r>
                        <a:rPr lang="en-US" sz="1600" u="none" strike="noStrike" dirty="0">
                          <a:effectLst/>
                        </a:rPr>
                        <a:t>Fine Arts Recital </a:t>
                      </a:r>
                      <a:r>
                        <a:rPr lang="en-US" sz="1600" u="none" strike="noStrike" dirty="0" smtClean="0">
                          <a:effectLst/>
                        </a:rPr>
                        <a:t>Hall Renovation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Fall 2013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821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Academics and Research, </a:t>
            </a:r>
            <a:br>
              <a:rPr lang="en-US" dirty="0" smtClean="0"/>
            </a:br>
            <a:r>
              <a:rPr lang="en-US" dirty="0"/>
              <a:t>C</a:t>
            </a:r>
            <a:r>
              <a:rPr lang="en-US" dirty="0" smtClean="0"/>
              <a:t>ontinued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8764452"/>
              </p:ext>
            </p:extLst>
          </p:nvPr>
        </p:nvGraphicFramePr>
        <p:xfrm>
          <a:off x="1524000" y="2057400"/>
          <a:ext cx="6172200" cy="2743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56221"/>
                <a:gridCol w="175962"/>
                <a:gridCol w="1340017"/>
              </a:tblGrid>
              <a:tr h="304800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itchFamily="34" charset="0"/>
                        <a:buChar char="•"/>
                      </a:pPr>
                      <a:r>
                        <a:rPr lang="en-US" sz="1600" u="none" strike="noStrike" dirty="0" smtClean="0">
                          <a:effectLst/>
                        </a:rPr>
                        <a:t>HPESS Building </a:t>
                      </a:r>
                      <a:r>
                        <a:rPr lang="en-US" sz="1600" u="none" strike="noStrike" dirty="0">
                          <a:effectLst/>
                        </a:rPr>
                        <a:t>Renovations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Summer 2013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itchFamily="34" charset="0"/>
                        <a:buChar char="•"/>
                      </a:pPr>
                      <a:r>
                        <a:rPr lang="en-US" sz="1600" u="none" strike="noStrike" dirty="0">
                          <a:effectLst/>
                        </a:rPr>
                        <a:t>Humanities and Social </a:t>
                      </a:r>
                      <a:r>
                        <a:rPr lang="en-US" sz="1600" u="none" strike="noStrike" dirty="0" smtClean="0">
                          <a:effectLst/>
                        </a:rPr>
                        <a:t>Sciences Building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Spring 2015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itchFamily="34" charset="0"/>
                        <a:buChar char="•"/>
                      </a:pPr>
                      <a:r>
                        <a:rPr lang="en-US" sz="1600" u="none" strike="noStrike" dirty="0">
                          <a:effectLst/>
                        </a:rPr>
                        <a:t>Johnny Cash Boyhood </a:t>
                      </a:r>
                      <a:r>
                        <a:rPr lang="en-US" sz="1600" u="none" strike="noStrike" dirty="0" smtClean="0">
                          <a:effectLst/>
                        </a:rPr>
                        <a:t>Home Restoration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Complete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itchFamily="34" charset="0"/>
                        <a:buChar char="•"/>
                      </a:pPr>
                      <a:r>
                        <a:rPr lang="en-US" sz="1600" u="none" strike="noStrike" dirty="0" err="1">
                          <a:effectLst/>
                        </a:rPr>
                        <a:t>Kays</a:t>
                      </a:r>
                      <a:r>
                        <a:rPr lang="en-US" sz="1600" u="none" strike="noStrike" dirty="0">
                          <a:effectLst/>
                        </a:rPr>
                        <a:t> House Exterior Restoration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Complete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itchFamily="34" charset="0"/>
                        <a:buChar char="•"/>
                      </a:pPr>
                      <a:r>
                        <a:rPr lang="en-US" sz="1600" u="none" strike="noStrike" dirty="0">
                          <a:effectLst/>
                        </a:rPr>
                        <a:t>Learning Support Services </a:t>
                      </a:r>
                      <a:r>
                        <a:rPr lang="en-US" sz="1600" u="none" strike="noStrike" dirty="0" smtClean="0">
                          <a:effectLst/>
                        </a:rPr>
                        <a:t>Center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Summer 2013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itchFamily="34" charset="0"/>
                        <a:buChar char="•"/>
                      </a:pPr>
                      <a:r>
                        <a:rPr lang="en-US" sz="1600" u="none" strike="noStrike" dirty="0">
                          <a:effectLst/>
                        </a:rPr>
                        <a:t>Library-3rd Floor Faculty Center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Fall 2013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itchFamily="34" charset="0"/>
                        <a:buChar char="•"/>
                      </a:pPr>
                      <a:r>
                        <a:rPr lang="en-US" sz="1600" u="none" strike="noStrike" dirty="0">
                          <a:effectLst/>
                        </a:rPr>
                        <a:t>Library-6th Floor </a:t>
                      </a:r>
                      <a:r>
                        <a:rPr lang="en-US" sz="1600" u="none" strike="noStrike" dirty="0" smtClean="0">
                          <a:effectLst/>
                        </a:rPr>
                        <a:t>Project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Complete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itchFamily="34" charset="0"/>
                        <a:buChar char="•"/>
                      </a:pPr>
                      <a:r>
                        <a:rPr lang="en-US" sz="1600" u="none" strike="noStrike" dirty="0">
                          <a:effectLst/>
                        </a:rPr>
                        <a:t>Nursing Building Renovations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Summer 2013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itchFamily="34" charset="0"/>
                        <a:buChar char="•"/>
                      </a:pPr>
                      <a:r>
                        <a:rPr lang="en-US" sz="1600" u="none" strike="noStrike" dirty="0">
                          <a:effectLst/>
                        </a:rPr>
                        <a:t>Wilson Hall Renovations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Complete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826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Life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5351125"/>
              </p:ext>
            </p:extLst>
          </p:nvPr>
        </p:nvGraphicFramePr>
        <p:xfrm>
          <a:off x="1447800" y="1676400"/>
          <a:ext cx="6248400" cy="2133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13705"/>
                <a:gridCol w="178134"/>
                <a:gridCol w="1356561"/>
              </a:tblGrid>
              <a:tr h="355600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itchFamily="34" charset="0"/>
                        <a:buChar char="•"/>
                      </a:pPr>
                      <a:r>
                        <a:rPr lang="en-US" sz="1600" u="none" strike="noStrike" dirty="0">
                          <a:effectLst/>
                        </a:rPr>
                        <a:t>Collegiate Park </a:t>
                      </a:r>
                      <a:r>
                        <a:rPr lang="en-US" sz="1600" u="none" strike="noStrike" dirty="0" smtClean="0">
                          <a:effectLst/>
                        </a:rPr>
                        <a:t>Improvements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Summer 2013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itchFamily="34" charset="0"/>
                        <a:buChar char="•"/>
                      </a:pPr>
                      <a:r>
                        <a:rPr lang="en-US" sz="1600" u="none" strike="noStrike" dirty="0">
                          <a:effectLst/>
                        </a:rPr>
                        <a:t>Honors </a:t>
                      </a:r>
                      <a:r>
                        <a:rPr lang="en-US" sz="1600" u="none" strike="noStrike" dirty="0" smtClean="0">
                          <a:effectLst/>
                        </a:rPr>
                        <a:t>Living</a:t>
                      </a:r>
                      <a:r>
                        <a:rPr lang="en-US" sz="1600" u="none" strike="noStrike" baseline="0" dirty="0" smtClean="0">
                          <a:effectLst/>
                        </a:rPr>
                        <a:t> Learning Community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Summer 2013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itchFamily="34" charset="0"/>
                        <a:buChar char="•"/>
                      </a:pPr>
                      <a:r>
                        <a:rPr lang="en-US" sz="1600" u="none" strike="noStrike" dirty="0">
                          <a:effectLst/>
                        </a:rPr>
                        <a:t>Intramural </a:t>
                      </a:r>
                      <a:r>
                        <a:rPr lang="en-US" sz="1600" u="none" strike="noStrike" dirty="0" smtClean="0">
                          <a:effectLst/>
                        </a:rPr>
                        <a:t>Fields </a:t>
                      </a:r>
                      <a:r>
                        <a:rPr lang="en-US" sz="1600" u="none" strike="noStrike" dirty="0">
                          <a:effectLst/>
                        </a:rPr>
                        <a:t>Paving and Parking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Complete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itchFamily="34" charset="0"/>
                        <a:buChar char="•"/>
                      </a:pPr>
                      <a:r>
                        <a:rPr lang="sv-SE" sz="1600" u="none" strike="noStrike" dirty="0">
                          <a:effectLst/>
                        </a:rPr>
                        <a:t>Kays Hall Air System Upgrade</a:t>
                      </a:r>
                      <a:endParaRPr lang="sv-S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Summer 2013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itchFamily="34" charset="0"/>
                        <a:buChar char="•"/>
                      </a:pPr>
                      <a:r>
                        <a:rPr lang="en-US" sz="1600" u="none" strike="noStrike" dirty="0">
                          <a:effectLst/>
                        </a:rPr>
                        <a:t>Sorority </a:t>
                      </a:r>
                      <a:r>
                        <a:rPr lang="en-US" sz="1600" u="none" strike="noStrike" dirty="0" smtClean="0">
                          <a:effectLst/>
                        </a:rPr>
                        <a:t>Houses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Summer 2013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indent="0" algn="l" fontAlgn="b">
                        <a:buFont typeface="Arial" pitchFamily="34" charset="0"/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9808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Campus Improvements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265378"/>
              </p:ext>
            </p:extLst>
          </p:nvPr>
        </p:nvGraphicFramePr>
        <p:xfrm>
          <a:off x="1371600" y="1752600"/>
          <a:ext cx="6781800" cy="24383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55895"/>
                <a:gridCol w="53540"/>
                <a:gridCol w="1472365"/>
              </a:tblGrid>
              <a:tr h="353305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itchFamily="34" charset="0"/>
                        <a:buChar char="•"/>
                      </a:pPr>
                      <a:r>
                        <a:rPr lang="en-US" sz="1600" u="none" strike="noStrike" dirty="0">
                          <a:effectLst/>
                        </a:rPr>
                        <a:t>Campus ADA </a:t>
                      </a:r>
                      <a:r>
                        <a:rPr lang="en-US" sz="1600" u="none" strike="noStrike" dirty="0" smtClean="0">
                          <a:effectLst/>
                        </a:rPr>
                        <a:t>Improvements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Continuing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3305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itchFamily="34" charset="0"/>
                        <a:buChar char="•"/>
                      </a:pPr>
                      <a:r>
                        <a:rPr lang="en-US" sz="1600" u="none" strike="noStrike" dirty="0">
                          <a:effectLst/>
                        </a:rPr>
                        <a:t>Campus Energy Conservation Projects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Continuing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3305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itchFamily="34" charset="0"/>
                        <a:buChar char="•"/>
                      </a:pPr>
                      <a:r>
                        <a:rPr lang="en-US" sz="1600" u="none" strike="noStrike" dirty="0">
                          <a:effectLst/>
                        </a:rPr>
                        <a:t>Campus Safety </a:t>
                      </a:r>
                      <a:r>
                        <a:rPr lang="en-US" sz="1600" u="none" strike="noStrike" dirty="0" smtClean="0">
                          <a:effectLst/>
                        </a:rPr>
                        <a:t>Improvements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Continuing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3305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itchFamily="34" charset="0"/>
                        <a:buChar char="•"/>
                      </a:pPr>
                      <a:r>
                        <a:rPr lang="en-US" sz="1600" u="none" strike="noStrike" dirty="0">
                          <a:effectLst/>
                        </a:rPr>
                        <a:t>Convocation Center Renovations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Complete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568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itchFamily="34" charset="0"/>
                        <a:buChar char="•"/>
                      </a:pPr>
                      <a:r>
                        <a:rPr lang="en-US" sz="1600" u="none" strike="noStrike" dirty="0">
                          <a:effectLst/>
                        </a:rPr>
                        <a:t>Driver Street Pedestrian and Parking Improvements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Summer 2013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3305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itchFamily="34" charset="0"/>
                        <a:buChar char="•"/>
                      </a:pPr>
                      <a:r>
                        <a:rPr lang="en-US" sz="1600" u="none" strike="noStrike" dirty="0">
                          <a:effectLst/>
                        </a:rPr>
                        <a:t>HPESS and </a:t>
                      </a:r>
                      <a:r>
                        <a:rPr lang="en-US" sz="1600" u="none" strike="noStrike" dirty="0" err="1">
                          <a:effectLst/>
                        </a:rPr>
                        <a:t>Kays</a:t>
                      </a:r>
                      <a:r>
                        <a:rPr lang="en-US" sz="1600" u="none" strike="noStrike" dirty="0">
                          <a:effectLst/>
                        </a:rPr>
                        <a:t> Hall </a:t>
                      </a:r>
                      <a:r>
                        <a:rPr lang="en-US" sz="1600" u="none" strike="noStrike" dirty="0" smtClean="0">
                          <a:effectLst/>
                        </a:rPr>
                        <a:t>Parking Lots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Complete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3305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itchFamily="34" charset="0"/>
                        <a:buChar char="•"/>
                      </a:pPr>
                      <a:r>
                        <a:rPr lang="en-US" sz="1600" u="none" strike="noStrike" dirty="0" smtClean="0">
                          <a:effectLst/>
                        </a:rPr>
                        <a:t>Marion</a:t>
                      </a:r>
                      <a:r>
                        <a:rPr lang="en-US" sz="1600" u="none" strike="noStrike" baseline="0" dirty="0" smtClean="0">
                          <a:effectLst/>
                        </a:rPr>
                        <a:t> Berry</a:t>
                      </a:r>
                      <a:r>
                        <a:rPr lang="en-US" sz="1600" u="none" strike="noStrike" dirty="0" smtClean="0">
                          <a:effectLst/>
                        </a:rPr>
                        <a:t> </a:t>
                      </a:r>
                      <a:r>
                        <a:rPr lang="en-US" sz="1600" u="none" strike="noStrike" dirty="0">
                          <a:effectLst/>
                        </a:rPr>
                        <a:t>Overpass and Loop Road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Fall 2015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317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197</Words>
  <Application>Microsoft Office PowerPoint</Application>
  <PresentationFormat>On-screen Show (4:3)</PresentationFormat>
  <Paragraphs>70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2013 Fall Faculty Conference</vt:lpstr>
      <vt:lpstr>Academics and Research </vt:lpstr>
      <vt:lpstr>Academics and Research,  Continued</vt:lpstr>
      <vt:lpstr>Student Life</vt:lpstr>
      <vt:lpstr>Other Campus Improvements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MYRA R. GOODWIN</dc:creator>
  <cp:lastModifiedBy>Jeannie Cossey</cp:lastModifiedBy>
  <cp:revision>8</cp:revision>
  <cp:lastPrinted>2013-08-13T19:21:26Z</cp:lastPrinted>
  <dcterms:created xsi:type="dcterms:W3CDTF">2013-08-13T13:55:31Z</dcterms:created>
  <dcterms:modified xsi:type="dcterms:W3CDTF">2013-08-14T20:46:19Z</dcterms:modified>
</cp:coreProperties>
</file>