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328" r:id="rId2"/>
    <p:sldId id="327" r:id="rId3"/>
    <p:sldId id="329" r:id="rId4"/>
    <p:sldId id="331" r:id="rId5"/>
    <p:sldId id="323" r:id="rId6"/>
    <p:sldId id="256" r:id="rId7"/>
    <p:sldId id="271" r:id="rId8"/>
    <p:sldId id="284" r:id="rId9"/>
    <p:sldId id="285" r:id="rId10"/>
    <p:sldId id="298" r:id="rId11"/>
    <p:sldId id="316" r:id="rId12"/>
    <p:sldId id="318" r:id="rId13"/>
    <p:sldId id="319" r:id="rId14"/>
    <p:sldId id="320" r:id="rId15"/>
    <p:sldId id="324" r:id="rId16"/>
    <p:sldId id="321" r:id="rId17"/>
    <p:sldId id="326" r:id="rId18"/>
    <p:sldId id="325" r:id="rId19"/>
    <p:sldId id="322" r:id="rId20"/>
    <p:sldId id="33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1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03F31F-7167-444C-8585-D9BCF4A6766B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9E74BC-99F0-46DF-BE39-197A7D666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3F31F-7167-444C-8585-D9BCF4A6766B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E74BC-99F0-46DF-BE39-197A7D666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3F31F-7167-444C-8585-D9BCF4A6766B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E74BC-99F0-46DF-BE39-197A7D666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3F31F-7167-444C-8585-D9BCF4A6766B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E74BC-99F0-46DF-BE39-197A7D666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0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3F31F-7167-444C-8585-D9BCF4A6766B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E74BC-99F0-46DF-BE39-197A7D66649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3F31F-7167-444C-8585-D9BCF4A6766B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E74BC-99F0-46DF-BE39-197A7D66649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3F31F-7167-444C-8585-D9BCF4A6766B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E74BC-99F0-46DF-BE39-197A7D66649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3F31F-7167-444C-8585-D9BCF4A6766B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E74BC-99F0-46DF-BE39-197A7D66649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3F31F-7167-444C-8585-D9BCF4A6766B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E74BC-99F0-46DF-BE39-197A7D66649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03F31F-7167-444C-8585-D9BCF4A6766B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E74BC-99F0-46DF-BE39-197A7D6664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A03F31F-7167-444C-8585-D9BCF4A6766B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9E74BC-99F0-46DF-BE39-197A7D66649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A03F31F-7167-444C-8585-D9BCF4A6766B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9E74BC-99F0-46DF-BE39-197A7D66649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A03F31F-7167-444C-8585-D9BCF4A6766B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9E74BC-99F0-46DF-BE39-197A7D6664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126187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z="40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“Show me the Evidence</a:t>
            </a:r>
            <a:r>
              <a:rPr lang="en-US" sz="4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  </a:t>
            </a:r>
            <a:endParaRPr lang="en-US" sz="40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C:\Users\jcossey\AppData\Local\Microsoft\Windows\Temporary Internet Files\Content.IE5\NJGKEV0S\MC90043382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07705">
            <a:off x="7222585" y="304800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jcossey\AppData\Local\Microsoft\Windows\Temporary Internet Files\Content.Outlook\T7RHMASF\LapelPin_FINAL.jpg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717" y="533400"/>
            <a:ext cx="295885" cy="298399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28600" y="4343400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(Arkansas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Investigative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Services)</a:t>
            </a:r>
            <a:endParaRPr lang="en-US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074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i="0" u="none" strike="noStrike" baseline="0" dirty="0" smtClean="0">
                <a:latin typeface="Cambria"/>
              </a:rPr>
              <a:t>Criterion Two:  Integrity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600200"/>
            <a:ext cx="7315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0" u="none" strike="noStrike" baseline="0" dirty="0" err="1" smtClean="0">
                <a:latin typeface="Calibri" pitchFamily="34" charset="0"/>
              </a:rPr>
              <a:t>2E3</a:t>
            </a:r>
            <a:r>
              <a:rPr lang="en-US" sz="2800" b="1" i="0" u="none" strike="noStrike" baseline="0" dirty="0" smtClean="0">
                <a:latin typeface="Calibri" pitchFamily="34" charset="0"/>
              </a:rPr>
              <a:t> – In what ways does your course or program </a:t>
            </a:r>
            <a:r>
              <a:rPr lang="en-US" sz="2800" b="1" i="1" u="none" strike="noStrike" baseline="0" dirty="0" smtClean="0">
                <a:latin typeface="Calibri" pitchFamily="34" charset="0"/>
              </a:rPr>
              <a:t>enforce</a:t>
            </a:r>
            <a:r>
              <a:rPr lang="en-US" sz="2800" b="1" i="0" u="none" strike="noStrike" baseline="0" dirty="0" smtClean="0">
                <a:latin typeface="Calibri" pitchFamily="34" charset="0"/>
              </a:rPr>
              <a:t> policies on academic honesty and integrity </a:t>
            </a:r>
          </a:p>
          <a:p>
            <a:pPr marL="0" indent="0">
              <a:buNone/>
            </a:pPr>
            <a:endParaRPr lang="en-US" sz="2800" b="1" dirty="0">
              <a:latin typeface="Calibri" pitchFamily="34" charset="0"/>
            </a:endParaRPr>
          </a:p>
          <a:p>
            <a:pPr marL="0" indent="0">
              <a:buNone/>
            </a:pPr>
            <a:r>
              <a:rPr lang="en-US" sz="2800" b="1" i="0" u="none" strike="noStrike" baseline="0" dirty="0" smtClean="0">
                <a:latin typeface="Calibri" pitchFamily="34" charset="0"/>
              </a:rPr>
              <a:t>(e.g. </a:t>
            </a:r>
            <a:r>
              <a:rPr lang="en-US" sz="2800" b="1" dirty="0">
                <a:latin typeface="Calibri" pitchFamily="34" charset="0"/>
              </a:rPr>
              <a:t>honor codes, handbooks honor </a:t>
            </a:r>
            <a:r>
              <a:rPr lang="en-US" sz="2800" b="1" i="0" u="none" strike="noStrike" baseline="0" dirty="0" smtClean="0">
                <a:latin typeface="Calibri" pitchFamily="34" charset="0"/>
              </a:rPr>
              <a:t>council)?</a:t>
            </a:r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35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3276600"/>
          </a:xfrm>
        </p:spPr>
        <p:txBody>
          <a:bodyPr>
            <a:normAutofit/>
          </a:bodyPr>
          <a:lstStyle/>
          <a:p>
            <a:pPr marR="0" algn="ctr" rtl="0"/>
            <a:r>
              <a:rPr lang="en-US" b="1" i="0" u="none" strike="noStrike" baseline="0" dirty="0" smtClean="0">
                <a:latin typeface="Cambria"/>
              </a:rPr>
              <a:t>Criterion Three</a:t>
            </a:r>
            <a:br>
              <a:rPr lang="en-US" b="1" i="0" u="none" strike="noStrike" baseline="0" dirty="0" smtClean="0">
                <a:latin typeface="Cambria"/>
              </a:rPr>
            </a:br>
            <a:r>
              <a:rPr lang="en-US" b="1" i="0" u="none" strike="noStrike" baseline="0" dirty="0" smtClean="0">
                <a:latin typeface="Cambria"/>
              </a:rPr>
              <a:t>  Teaching and Learning</a:t>
            </a:r>
          </a:p>
        </p:txBody>
      </p:sp>
    </p:spTree>
    <p:extLst>
      <p:ext uri="{BB962C8B-B14F-4D97-AF65-F5344CB8AC3E}">
        <p14:creationId xmlns:p14="http://schemas.microsoft.com/office/powerpoint/2010/main" val="321786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R="0" rtl="0"/>
            <a:r>
              <a:rPr lang="en-US" sz="3200" b="1" i="0" u="none" strike="noStrike" baseline="0" dirty="0" smtClean="0">
                <a:latin typeface="Cambria"/>
              </a:rPr>
              <a:t>Criterion Three:  Teaching and Learning – Considering Our Mission…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620000" cy="4144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>
                <a:latin typeface="Calibri" pitchFamily="34" charset="0"/>
              </a:rPr>
              <a:t>3E2</a:t>
            </a:r>
            <a:r>
              <a:rPr lang="en-US" sz="2800" b="1" dirty="0">
                <a:latin typeface="Calibri" pitchFamily="34" charset="0"/>
              </a:rPr>
              <a:t> – </a:t>
            </a:r>
            <a:r>
              <a:rPr lang="en-US" sz="2800" b="1" i="1" dirty="0" smtClean="0">
                <a:solidFill>
                  <a:srgbClr val="C00000"/>
                </a:solidFill>
                <a:latin typeface="Calibri" pitchFamily="34" charset="0"/>
              </a:rPr>
              <a:t>EDUCATING</a:t>
            </a:r>
            <a:r>
              <a:rPr lang="en-US" sz="2800" b="1" i="1" dirty="0" smtClean="0">
                <a:latin typeface="Calibri" pitchFamily="34" charset="0"/>
              </a:rPr>
              <a:t> LEADERS</a:t>
            </a:r>
          </a:p>
          <a:p>
            <a:pPr marL="0" indent="0">
              <a:buNone/>
            </a:pPr>
            <a:endParaRPr lang="en-US" sz="1000" b="1" i="1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en-US" sz="2800" b="1" dirty="0" smtClean="0">
                <a:latin typeface="Calibri" pitchFamily="34" charset="0"/>
              </a:rPr>
              <a:t>How </a:t>
            </a:r>
            <a:r>
              <a:rPr lang="en-US" sz="2800" b="1" dirty="0">
                <a:latin typeface="Calibri" pitchFamily="34" charset="0"/>
              </a:rPr>
              <a:t>do you </a:t>
            </a:r>
            <a:r>
              <a:rPr lang="en-US" sz="2800" b="1" dirty="0" smtClean="0">
                <a:latin typeface="Calibri" pitchFamily="34" charset="0"/>
              </a:rPr>
              <a:t>know </a:t>
            </a:r>
            <a:r>
              <a:rPr lang="en-US" sz="2800" b="1" dirty="0">
                <a:latin typeface="Calibri" pitchFamily="34" charset="0"/>
              </a:rPr>
              <a:t>that your course or program was successful in </a:t>
            </a:r>
            <a:r>
              <a:rPr lang="en-US" sz="2800" b="1" dirty="0" smtClean="0">
                <a:latin typeface="Calibri" pitchFamily="34" charset="0"/>
              </a:rPr>
              <a:t>educating leaders? </a:t>
            </a:r>
          </a:p>
          <a:p>
            <a:pPr marL="0" indent="0">
              <a:buNone/>
            </a:pPr>
            <a:r>
              <a:rPr lang="en-US" sz="2800" b="1" dirty="0" smtClean="0">
                <a:latin typeface="Calibri" pitchFamily="34" charset="0"/>
              </a:rPr>
              <a:t>Consider </a:t>
            </a:r>
            <a:r>
              <a:rPr lang="en-US" sz="2800" b="1" dirty="0">
                <a:latin typeface="Calibri" pitchFamily="34" charset="0"/>
              </a:rPr>
              <a:t>leadership in broad terms, remembering that not every leader has a title.</a:t>
            </a:r>
            <a:endParaRPr lang="en-US" sz="2800" dirty="0">
              <a:latin typeface="Calibri" pitchFamily="34" charset="0"/>
            </a:endParaRPr>
          </a:p>
          <a:p>
            <a:pPr marL="0" indent="0">
              <a:buNone/>
            </a:pPr>
            <a:endParaRPr lang="en-US" sz="1000" dirty="0">
              <a:latin typeface="Calibri" pitchFamily="34" charset="0"/>
            </a:endParaRPr>
          </a:p>
          <a:p>
            <a:pPr marL="0" indent="0">
              <a:buNone/>
            </a:pPr>
            <a:r>
              <a:rPr lang="en-US" sz="2800" b="1" dirty="0" smtClean="0">
                <a:latin typeface="Calibri" pitchFamily="34" charset="0"/>
              </a:rPr>
              <a:t>(e.g. e-mails </a:t>
            </a:r>
            <a:r>
              <a:rPr lang="en-US" sz="2800" b="1" dirty="0">
                <a:latin typeface="Calibri" pitchFamily="34" charset="0"/>
              </a:rPr>
              <a:t>you’ve received from former </a:t>
            </a:r>
            <a:r>
              <a:rPr lang="en-US" sz="2800" b="1" dirty="0" smtClean="0">
                <a:latin typeface="Calibri" pitchFamily="34" charset="0"/>
              </a:rPr>
              <a:t>students; leadership </a:t>
            </a:r>
            <a:r>
              <a:rPr lang="en-US" sz="2800" b="1" dirty="0">
                <a:latin typeface="Calibri" pitchFamily="34" charset="0"/>
              </a:rPr>
              <a:t>positions your students </a:t>
            </a:r>
            <a:r>
              <a:rPr lang="en-US" sz="2800" b="1" dirty="0" smtClean="0">
                <a:latin typeface="Calibri" pitchFamily="34" charset="0"/>
              </a:rPr>
              <a:t>assume; post-intern </a:t>
            </a:r>
            <a:r>
              <a:rPr lang="en-US" sz="2800" b="1" dirty="0">
                <a:latin typeface="Calibri" pitchFamily="34" charset="0"/>
              </a:rPr>
              <a:t>evaluations; tell us about your </a:t>
            </a:r>
            <a:r>
              <a:rPr lang="en-US" sz="2800" b="1" dirty="0" smtClean="0">
                <a:latin typeface="Calibri" pitchFamily="34" charset="0"/>
              </a:rPr>
              <a:t>distinguished alumni)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6307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i="0" u="none" strike="noStrike" baseline="0" dirty="0" smtClean="0">
                <a:latin typeface="Cambria"/>
              </a:rPr>
              <a:t>Criterion Three:  Teaching and Learning – Considering Our</a:t>
            </a:r>
            <a:r>
              <a:rPr lang="en-US" sz="3200" b="1" i="0" u="none" strike="noStrike" dirty="0" smtClean="0">
                <a:latin typeface="Cambria"/>
              </a:rPr>
              <a:t> Mission…</a:t>
            </a:r>
            <a:endParaRPr lang="en-US" sz="3200" b="1" i="0" u="none" strike="noStrike" baseline="0" dirty="0" smtClean="0">
              <a:latin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8077200" cy="5105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b="1" dirty="0" err="1">
                <a:latin typeface="Calibri" pitchFamily="34" charset="0"/>
              </a:rPr>
              <a:t>3E2</a:t>
            </a:r>
            <a:r>
              <a:rPr lang="en-US" sz="3000" b="1" dirty="0">
                <a:latin typeface="Calibri" pitchFamily="34" charset="0"/>
              </a:rPr>
              <a:t> – </a:t>
            </a:r>
            <a:r>
              <a:rPr lang="en-US" sz="3000" b="1" i="1" cap="all" dirty="0">
                <a:solidFill>
                  <a:srgbClr val="C00000"/>
                </a:solidFill>
                <a:latin typeface="Calibri" pitchFamily="34" charset="0"/>
              </a:rPr>
              <a:t>Enhancing</a:t>
            </a:r>
            <a:r>
              <a:rPr lang="en-US" sz="3000" b="1" i="1" cap="all" dirty="0">
                <a:latin typeface="Calibri" pitchFamily="34" charset="0"/>
              </a:rPr>
              <a:t> Intellectual Growth</a:t>
            </a:r>
            <a:endParaRPr lang="en-US" sz="3000" i="1" cap="all" dirty="0">
              <a:latin typeface="Calibri" pitchFamily="34" charset="0"/>
            </a:endParaRPr>
          </a:p>
          <a:p>
            <a:pPr marL="0" indent="0">
              <a:buNone/>
            </a:pPr>
            <a:endParaRPr lang="en-US" sz="1000" b="1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en-US" sz="3000" b="1" dirty="0" smtClean="0">
                <a:latin typeface="Calibri" pitchFamily="34" charset="0"/>
              </a:rPr>
              <a:t>In </a:t>
            </a:r>
            <a:r>
              <a:rPr lang="en-US" sz="3000" b="1" dirty="0">
                <a:latin typeface="Calibri" pitchFamily="34" charset="0"/>
              </a:rPr>
              <a:t>what ways has your course or program taken students to the next intellectual level?  </a:t>
            </a:r>
            <a:endParaRPr lang="en-US" sz="3000" b="1" dirty="0" smtClean="0">
              <a:latin typeface="Calibri" pitchFamily="34" charset="0"/>
            </a:endParaRPr>
          </a:p>
          <a:p>
            <a:pPr marL="0" indent="0">
              <a:buNone/>
            </a:pPr>
            <a:endParaRPr lang="en-US" sz="1000" b="1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en-US" sz="3000" b="1" dirty="0" smtClean="0">
                <a:latin typeface="Calibri" pitchFamily="34" charset="0"/>
              </a:rPr>
              <a:t>Consider </a:t>
            </a:r>
            <a:r>
              <a:rPr lang="en-US" sz="3000" b="1" dirty="0">
                <a:latin typeface="Calibri" pitchFamily="34" charset="0"/>
              </a:rPr>
              <a:t>various stages of intellectual growth (low, </a:t>
            </a:r>
            <a:r>
              <a:rPr lang="en-US" sz="3000" b="1" dirty="0" smtClean="0">
                <a:latin typeface="Calibri" pitchFamily="34" charset="0"/>
              </a:rPr>
              <a:t>middle, </a:t>
            </a:r>
            <a:r>
              <a:rPr lang="en-US" sz="3000" b="1" dirty="0">
                <a:latin typeface="Calibri" pitchFamily="34" charset="0"/>
              </a:rPr>
              <a:t>high ability) as well as feedback you’ve received on the effects of your classroom assignments or activities such as</a:t>
            </a:r>
            <a:r>
              <a:rPr lang="en-US" sz="3000" b="1" dirty="0" smtClean="0">
                <a:latin typeface="Calibri" pitchFamily="34" charset="0"/>
              </a:rPr>
              <a:t>:</a:t>
            </a:r>
          </a:p>
          <a:p>
            <a:pPr lvl="0">
              <a:spcBef>
                <a:spcPts val="0"/>
              </a:spcBef>
            </a:pPr>
            <a:r>
              <a:rPr lang="en-US" sz="3000" b="1" dirty="0" smtClean="0">
                <a:latin typeface="Calibri" pitchFamily="34" charset="0"/>
              </a:rPr>
              <a:t>Successful </a:t>
            </a:r>
            <a:r>
              <a:rPr lang="en-US" sz="3000" b="1" dirty="0">
                <a:latin typeface="Calibri" pitchFamily="34" charset="0"/>
              </a:rPr>
              <a:t>interventions with </a:t>
            </a:r>
            <a:r>
              <a:rPr lang="en-US" sz="3000" b="1" i="1" dirty="0">
                <a:latin typeface="Calibri" pitchFamily="34" charset="0"/>
              </a:rPr>
              <a:t>at-risk</a:t>
            </a:r>
            <a:r>
              <a:rPr lang="en-US" sz="3000" b="1" dirty="0">
                <a:latin typeface="Calibri" pitchFamily="34" charset="0"/>
              </a:rPr>
              <a:t> students</a:t>
            </a:r>
            <a:endParaRPr lang="en-US" sz="3000" dirty="0">
              <a:latin typeface="Calibri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3000" b="1" dirty="0">
                <a:latin typeface="Calibri" pitchFamily="34" charset="0"/>
              </a:rPr>
              <a:t>Research and mentoring of </a:t>
            </a:r>
            <a:r>
              <a:rPr lang="en-US" sz="3000" b="1" i="1" dirty="0">
                <a:latin typeface="Calibri" pitchFamily="34" charset="0"/>
              </a:rPr>
              <a:t>advanced </a:t>
            </a:r>
            <a:r>
              <a:rPr lang="en-US" sz="3000" b="1" dirty="0">
                <a:latin typeface="Calibri" pitchFamily="34" charset="0"/>
              </a:rPr>
              <a:t>students </a:t>
            </a:r>
            <a:endParaRPr lang="en-US" sz="3000" dirty="0">
              <a:latin typeface="Calibri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3000" b="1" dirty="0">
                <a:latin typeface="Calibri" pitchFamily="34" charset="0"/>
              </a:rPr>
              <a:t>What about the </a:t>
            </a:r>
            <a:r>
              <a:rPr lang="en-US" sz="3000" b="1" i="1" dirty="0">
                <a:latin typeface="Calibri" pitchFamily="34" charset="0"/>
              </a:rPr>
              <a:t>middle</a:t>
            </a:r>
            <a:r>
              <a:rPr lang="en-US" sz="3000" b="1" dirty="0">
                <a:latin typeface="Calibri" pitchFamily="34" charset="0"/>
              </a:rPr>
              <a:t>?  How do we </a:t>
            </a:r>
            <a:r>
              <a:rPr lang="en-US" sz="3000" b="1" dirty="0" smtClean="0">
                <a:latin typeface="Calibri" pitchFamily="34" charset="0"/>
              </a:rPr>
              <a:t>enhance? </a:t>
            </a:r>
            <a:endParaRPr lang="en-US" sz="3000" dirty="0">
              <a:latin typeface="Calibri" pitchFamily="34" charset="0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1595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Cambria" pitchFamily="18" charset="0"/>
              </a:rPr>
              <a:t/>
            </a:r>
            <a:br>
              <a:rPr lang="en-US" b="1" dirty="0" smtClean="0">
                <a:latin typeface="Cambria" pitchFamily="18" charset="0"/>
              </a:rPr>
            </a:br>
            <a:r>
              <a:rPr lang="en-US" sz="3600" b="1" dirty="0" smtClean="0">
                <a:latin typeface="Cambria" pitchFamily="18" charset="0"/>
              </a:rPr>
              <a:t>Criterion Three:  Teaching and Learning – Considering Our Mission…</a:t>
            </a:r>
            <a:r>
              <a:rPr lang="en-US" sz="4000" dirty="0" smtClean="0">
                <a:latin typeface="Cambria" pitchFamily="18" charset="0"/>
              </a:rPr>
              <a:t/>
            </a:r>
            <a:br>
              <a:rPr lang="en-US" sz="4000" dirty="0" smtClean="0">
                <a:latin typeface="Cambria" pitchFamily="18" charset="0"/>
              </a:rPr>
            </a:br>
            <a:endParaRPr lang="en-US" sz="4000" b="1" i="0" u="none" strike="noStrike" baseline="0" dirty="0" smtClean="0">
              <a:latin typeface="Cambria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752600"/>
            <a:ext cx="7696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3E2</a:t>
            </a:r>
            <a:r>
              <a:rPr lang="en-US" b="1" dirty="0" smtClean="0"/>
              <a:t> </a:t>
            </a:r>
            <a:r>
              <a:rPr lang="en-US" b="1" i="1" cap="all" dirty="0" smtClean="0">
                <a:solidFill>
                  <a:srgbClr val="C00000"/>
                </a:solidFill>
              </a:rPr>
              <a:t>Enriching</a:t>
            </a:r>
            <a:r>
              <a:rPr lang="en-US" b="1" i="1" cap="all" dirty="0" smtClean="0"/>
              <a:t> Lives</a:t>
            </a:r>
            <a:endParaRPr lang="en-US" i="1" cap="all" dirty="0"/>
          </a:p>
          <a:p>
            <a:pPr marL="0" indent="0">
              <a:buNone/>
            </a:pPr>
            <a:r>
              <a:rPr lang="en-US" b="1" dirty="0"/>
              <a:t>In what ways does your course or program  engage students in co-curricular activities such as service-learning, capstone experiences, hands-on experiences, and collaborative work?  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How </a:t>
            </a:r>
            <a:r>
              <a:rPr lang="en-US" b="1" dirty="0"/>
              <a:t>do you know these activities result in enriched lives?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91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21336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Cambria" pitchFamily="18" charset="0"/>
              </a:rPr>
              <a:t>Criterion Four</a:t>
            </a:r>
            <a:br>
              <a:rPr lang="en-US" b="1" dirty="0" smtClean="0">
                <a:latin typeface="Cambria" pitchFamily="18" charset="0"/>
              </a:rPr>
            </a:br>
            <a:r>
              <a:rPr lang="en-US" b="1" dirty="0" smtClean="0">
                <a:latin typeface="Cambria" pitchFamily="18" charset="0"/>
              </a:rPr>
              <a:t>   Assessment of Student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48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>
                <a:latin typeface="Cambria" pitchFamily="18" charset="0"/>
              </a:rPr>
              <a:t>Criterion Four:   Assessment of </a:t>
            </a:r>
            <a:br>
              <a:rPr lang="en-US" sz="3600" b="1" dirty="0" smtClean="0">
                <a:latin typeface="Cambria" pitchFamily="18" charset="0"/>
              </a:rPr>
            </a:br>
            <a:r>
              <a:rPr lang="en-US" sz="3600" b="1" dirty="0" smtClean="0">
                <a:latin typeface="Cambria" pitchFamily="18" charset="0"/>
              </a:rPr>
              <a:t>Student Learning </a:t>
            </a:r>
            <a:r>
              <a:rPr lang="en-US" sz="3600" dirty="0" smtClean="0">
                <a:latin typeface="Cambria" pitchFamily="18" charset="0"/>
              </a:rPr>
              <a:t/>
            </a:r>
            <a:br>
              <a:rPr lang="en-US" sz="3600" dirty="0" smtClean="0">
                <a:latin typeface="Cambria" pitchFamily="18" charset="0"/>
              </a:rPr>
            </a:br>
            <a:endParaRPr lang="en-US" sz="3600" b="1" i="0" u="none" strike="noStrike" baseline="0" dirty="0" smtClean="0">
              <a:latin typeface="Cambria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676400"/>
            <a:ext cx="75438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b="1" dirty="0" smtClean="0">
                <a:latin typeface="Calibri" pitchFamily="34" charset="0"/>
              </a:rPr>
              <a:t>Assessment </a:t>
            </a:r>
            <a:r>
              <a:rPr lang="en-US" sz="3600" b="1" dirty="0">
                <a:latin typeface="Calibri" pitchFamily="34" charset="0"/>
              </a:rPr>
              <a:t>will be a focal point of the October visit.  </a:t>
            </a:r>
            <a:endParaRPr lang="en-US" sz="3600" b="1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en-US" sz="3600" b="1" dirty="0" smtClean="0">
                <a:latin typeface="Calibri" pitchFamily="34" charset="0"/>
              </a:rPr>
              <a:t>We </a:t>
            </a:r>
            <a:r>
              <a:rPr lang="en-US" sz="3600" b="1" dirty="0">
                <a:latin typeface="Calibri" pitchFamily="34" charset="0"/>
              </a:rPr>
              <a:t>are very proud to demonstrate strengths in:</a:t>
            </a:r>
            <a:endParaRPr lang="en-US" sz="3600" dirty="0"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600" b="1" dirty="0">
                <a:latin typeface="Calibri" pitchFamily="34" charset="0"/>
              </a:rPr>
              <a:t>General Education Assessment</a:t>
            </a:r>
            <a:endParaRPr lang="en-US" sz="3600" dirty="0"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600" b="1" dirty="0">
                <a:latin typeface="Calibri" pitchFamily="34" charset="0"/>
              </a:rPr>
              <a:t>Degree-program Assessment</a:t>
            </a:r>
            <a:endParaRPr lang="en-US" sz="3600" dirty="0"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</a:rPr>
              <a:t>Use </a:t>
            </a:r>
            <a:r>
              <a:rPr lang="en-US" sz="3600" b="1" dirty="0">
                <a:latin typeface="Calibri" pitchFamily="34" charset="0"/>
              </a:rPr>
              <a:t>of data for continuous quality improvement</a:t>
            </a:r>
            <a:endParaRPr lang="en-US" sz="3600" dirty="0"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600" b="1" dirty="0">
                <a:latin typeface="Calibri" pitchFamily="34" charset="0"/>
              </a:rPr>
              <a:t>Faculty involvement in assessment</a:t>
            </a:r>
            <a:endParaRPr lang="en-US" sz="3600" dirty="0">
              <a:latin typeface="Calibri" pitchFamily="34" charset="0"/>
            </a:endParaRPr>
          </a:p>
          <a:p>
            <a:pPr marL="0" indent="0">
              <a:buNone/>
            </a:pPr>
            <a:endParaRPr lang="en-US" sz="3600" b="1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en-US" sz="3600" b="1" dirty="0" smtClean="0">
                <a:latin typeface="Calibri" pitchFamily="34" charset="0"/>
              </a:rPr>
              <a:t>At </a:t>
            </a:r>
            <a:r>
              <a:rPr lang="en-US" sz="3600" b="1" dirty="0">
                <a:latin typeface="Calibri" pitchFamily="34" charset="0"/>
              </a:rPr>
              <a:t>the same time, we realize there is still work to be </a:t>
            </a:r>
            <a:r>
              <a:rPr lang="en-US" sz="3600" b="1" dirty="0" smtClean="0">
                <a:latin typeface="Calibri" pitchFamily="34" charset="0"/>
              </a:rPr>
              <a:t>done…</a:t>
            </a:r>
            <a:endParaRPr lang="en-US" sz="3600" dirty="0">
              <a:latin typeface="Calibri" pitchFamily="34" charset="0"/>
            </a:endParaRPr>
          </a:p>
          <a:p>
            <a:pPr marL="0" indent="0">
              <a:buNone/>
            </a:pPr>
            <a:endParaRPr lang="en-US" sz="3600" b="1" dirty="0" smtClean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5657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981200"/>
            <a:ext cx="7467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Calibri" pitchFamily="34" charset="0"/>
              </a:rPr>
              <a:t>4C3</a:t>
            </a:r>
            <a:r>
              <a:rPr lang="en-US" sz="2800" b="1" dirty="0">
                <a:latin typeface="Calibri" pitchFamily="34" charset="0"/>
              </a:rPr>
              <a:t> – In what ways does your course </a:t>
            </a:r>
            <a:r>
              <a:rPr lang="en-US" sz="2800" b="1" dirty="0" smtClean="0">
                <a:latin typeface="Calibri" pitchFamily="34" charset="0"/>
              </a:rPr>
              <a:t>or program </a:t>
            </a:r>
            <a:r>
              <a:rPr lang="en-US" sz="2800" b="1" dirty="0">
                <a:latin typeface="Calibri" pitchFamily="34" charset="0"/>
              </a:rPr>
              <a:t>use data on completion </a:t>
            </a:r>
            <a:r>
              <a:rPr lang="en-US" sz="2800" b="1" dirty="0" smtClean="0">
                <a:latin typeface="Calibri" pitchFamily="34" charset="0"/>
              </a:rPr>
              <a:t>rates to make improvements? </a:t>
            </a:r>
          </a:p>
          <a:p>
            <a:endParaRPr lang="en-US" sz="2800" b="1" dirty="0">
              <a:latin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</a:rPr>
              <a:t>(</a:t>
            </a:r>
            <a:r>
              <a:rPr lang="en-US" sz="2800" b="1" dirty="0">
                <a:latin typeface="Calibri" pitchFamily="34" charset="0"/>
              </a:rPr>
              <a:t>e.g. time to degree, board pass rates, pass rates of gatekeeper courses</a:t>
            </a:r>
            <a:r>
              <a:rPr lang="en-US" sz="2800" b="1" dirty="0" smtClean="0">
                <a:latin typeface="Calibri" pitchFamily="34" charset="0"/>
              </a:rPr>
              <a:t>)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533400"/>
            <a:ext cx="77724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Cambria" pitchFamily="18" charset="0"/>
              </a:rPr>
              <a:t>Criterion Four:   Assessment of </a:t>
            </a:r>
            <a:br>
              <a:rPr lang="en-US" sz="3200" b="1" dirty="0">
                <a:latin typeface="Cambria" pitchFamily="18" charset="0"/>
              </a:rPr>
            </a:br>
            <a:r>
              <a:rPr lang="en-US" sz="3200" b="1" dirty="0">
                <a:latin typeface="Cambria" pitchFamily="18" charset="0"/>
              </a:rPr>
              <a:t>Student Learning </a:t>
            </a:r>
            <a:r>
              <a:rPr lang="en-US" dirty="0">
                <a:latin typeface="Cambria" pitchFamily="18" charset="0"/>
              </a:rPr>
              <a:t/>
            </a:r>
            <a:br>
              <a:rPr lang="en-US" dirty="0">
                <a:latin typeface="Cambria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20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47800"/>
            <a:ext cx="8229600" cy="28956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Cambria" pitchFamily="18" charset="0"/>
              </a:rPr>
              <a:t>Criterion Five</a:t>
            </a:r>
            <a:br>
              <a:rPr lang="en-US" b="1" dirty="0" smtClean="0">
                <a:latin typeface="Cambria" pitchFamily="18" charset="0"/>
              </a:rPr>
            </a:br>
            <a:r>
              <a:rPr lang="en-US" b="1" dirty="0" smtClean="0">
                <a:latin typeface="Cambria" pitchFamily="18" charset="0"/>
              </a:rPr>
              <a:t>Effective Planning and Governance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49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Cambria" pitchFamily="18" charset="0"/>
              </a:rPr>
              <a:t/>
            </a:r>
            <a:br>
              <a:rPr lang="en-US" b="1" dirty="0" smtClean="0">
                <a:latin typeface="Cambria" pitchFamily="18" charset="0"/>
              </a:rPr>
            </a:br>
            <a:r>
              <a:rPr lang="en-US" sz="3600" b="1" dirty="0" smtClean="0">
                <a:latin typeface="Cambria" pitchFamily="18" charset="0"/>
              </a:rPr>
              <a:t>Criterion Five:  Effective Planning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600200"/>
            <a:ext cx="7467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>
                <a:latin typeface="Calibri" pitchFamily="34" charset="0"/>
              </a:rPr>
              <a:t>How </a:t>
            </a:r>
            <a:r>
              <a:rPr lang="en-US" sz="2800" b="1" dirty="0">
                <a:latin typeface="Calibri" pitchFamily="34" charset="0"/>
              </a:rPr>
              <a:t>does your course or program anticipate emerging trends (technologies, demographics, global shifts) and plan accordingly</a:t>
            </a:r>
            <a:r>
              <a:rPr lang="en-US" sz="2800" b="1" dirty="0" smtClean="0">
                <a:latin typeface="Calibri" pitchFamily="34" charset="0"/>
              </a:rPr>
              <a:t>?</a:t>
            </a:r>
          </a:p>
          <a:p>
            <a:pPr marL="0" indent="0">
              <a:buNone/>
            </a:pPr>
            <a:endParaRPr lang="en-US" sz="2800" dirty="0">
              <a:latin typeface="Calibri" pitchFamily="34" charset="0"/>
            </a:endParaRPr>
          </a:p>
          <a:p>
            <a:pPr marL="0" indent="0">
              <a:buNone/>
            </a:pPr>
            <a:r>
              <a:rPr lang="en-US" sz="2800" b="1" dirty="0">
                <a:latin typeface="Calibri" pitchFamily="34" charset="0"/>
              </a:rPr>
              <a:t>For example, how have you changed your program or course offerings to meet the needs of a shifting demographic?</a:t>
            </a:r>
            <a:endParaRPr lang="en-US" sz="2800" dirty="0">
              <a:latin typeface="Calibri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01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What,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When,</a:t>
            </a:r>
            <a:r>
              <a:rPr lang="en-US" dirty="0" smtClean="0"/>
              <a:t> Who and Why?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sz="2800" b="1" dirty="0" smtClean="0">
              <a:solidFill>
                <a:srgbClr val="C00000"/>
              </a:solidFill>
              <a:latin typeface="Calibri" pitchFamily="34" charset="0"/>
            </a:endParaRPr>
          </a:p>
          <a:p>
            <a:pPr marL="109728" indent="0">
              <a:buNone/>
            </a:pPr>
            <a:r>
              <a:rPr lang="en-US" sz="3600" b="1" dirty="0">
                <a:solidFill>
                  <a:srgbClr val="C00000"/>
                </a:solidFill>
                <a:latin typeface="Calibri" pitchFamily="34" charset="0"/>
              </a:rPr>
              <a:t>What:</a:t>
            </a:r>
          </a:p>
          <a:p>
            <a:pPr marL="109728" indent="0">
              <a:buNone/>
            </a:pPr>
            <a:r>
              <a:rPr lang="en-US" sz="3600" b="1" dirty="0">
                <a:latin typeface="Calibri" pitchFamily="34" charset="0"/>
              </a:rPr>
              <a:t>The Higher Learning Commission Visit for Continued Accreditation</a:t>
            </a:r>
          </a:p>
          <a:p>
            <a:pPr marL="109728" indent="0">
              <a:buNone/>
            </a:pPr>
            <a:endParaRPr lang="en-US" sz="3600" b="1" dirty="0" smtClean="0">
              <a:solidFill>
                <a:srgbClr val="C00000"/>
              </a:solidFill>
              <a:latin typeface="Calibri" pitchFamily="34" charset="0"/>
            </a:endParaRPr>
          </a:p>
          <a:p>
            <a:pPr marL="109728" indent="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Calibri" pitchFamily="34" charset="0"/>
              </a:rPr>
              <a:t>When:</a:t>
            </a:r>
          </a:p>
          <a:p>
            <a:pPr marL="109728" indent="0">
              <a:buNone/>
            </a:pPr>
            <a:r>
              <a:rPr lang="en-US" sz="3600" b="1" dirty="0" smtClean="0">
                <a:latin typeface="Calibri" pitchFamily="34" charset="0"/>
              </a:rPr>
              <a:t>October 28-30, 2013</a:t>
            </a:r>
          </a:p>
          <a:p>
            <a:pPr marL="109728" indent="0">
              <a:buNone/>
            </a:pPr>
            <a:endParaRPr lang="en-US" sz="2800" dirty="0" smtClean="0">
              <a:latin typeface="Calibri" pitchFamily="34" charset="0"/>
            </a:endParaRPr>
          </a:p>
          <a:p>
            <a:pPr marL="109728" indent="0">
              <a:buNone/>
            </a:pPr>
            <a:endParaRPr lang="en-US" sz="2800" b="1" dirty="0">
              <a:latin typeface="Calibri" pitchFamily="34" charset="0"/>
            </a:endParaRPr>
          </a:p>
        </p:txBody>
      </p:sp>
      <p:pic>
        <p:nvPicPr>
          <p:cNvPr id="4" name="Picture 2" descr="C:\Users\jcossey\AppData\Local\Microsoft\Windows\Temporary Internet Files\Content.IE5\NJGKEV0S\MC90043382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23103">
            <a:off x="5555874" y="3727074"/>
            <a:ext cx="3001089" cy="3001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jcossey\AppData\Local\Microsoft\Windows\Temporary Internet Files\Content.Outlook\T7RHMASF\LapelPin_FINAL.jpg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648200"/>
            <a:ext cx="685800" cy="679399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31293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2744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Thanks for helping us find the evidence to support a successful </a:t>
            </a:r>
            <a:r>
              <a:rPr lang="en-US" dirty="0" err="1" smtClean="0"/>
              <a:t>HLC</a:t>
            </a:r>
            <a:r>
              <a:rPr lang="en-US" dirty="0" smtClean="0"/>
              <a:t> visit.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81400"/>
            <a:ext cx="7772400" cy="1324611"/>
          </a:xfrm>
        </p:spPr>
        <p:txBody>
          <a:bodyPr/>
          <a:lstStyle/>
          <a:p>
            <a:r>
              <a:rPr lang="en-US" dirty="0" smtClean="0"/>
              <a:t>Don’t forget to educate, enhance and enrich!</a:t>
            </a:r>
            <a:endParaRPr lang="en-US" dirty="0"/>
          </a:p>
        </p:txBody>
      </p:sp>
      <p:pic>
        <p:nvPicPr>
          <p:cNvPr id="4" name="Picture 2" descr="C:\Users\jcossey\AppData\Local\Microsoft\Windows\Temporary Internet Files\Content.IE5\NJGKEV0S\MC90043382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80663">
            <a:off x="554411" y="3828336"/>
            <a:ext cx="2703852" cy="2703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jcossey\AppData\Local\Microsoft\Windows\Temporary Internet Files\Content.Outlook\T7RHMASF\LapelPin_FINAL.jpg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379011"/>
            <a:ext cx="685800" cy="679399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330560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/>
              <a:t>What, When, </a:t>
            </a:r>
            <a:r>
              <a:rPr lang="en-US" dirty="0">
                <a:solidFill>
                  <a:srgbClr val="C00000"/>
                </a:solidFill>
              </a:rPr>
              <a:t>Who </a:t>
            </a:r>
            <a:r>
              <a:rPr lang="en-US" dirty="0"/>
              <a:t>and Why?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609600" y="1219200"/>
            <a:ext cx="4040188" cy="49530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b="1" dirty="0" err="1" smtClean="0">
                <a:latin typeface="Calibri" pitchFamily="34" charset="0"/>
              </a:rPr>
              <a:t>HLC</a:t>
            </a:r>
            <a:r>
              <a:rPr lang="en-US" b="1" dirty="0" smtClean="0">
                <a:latin typeface="Calibri" pitchFamily="34" charset="0"/>
              </a:rPr>
              <a:t> Evaluation Team</a:t>
            </a:r>
          </a:p>
          <a:p>
            <a:pPr marL="109728" indent="0">
              <a:buNone/>
            </a:pPr>
            <a:endParaRPr lang="en-US" sz="1600" dirty="0" smtClean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en-US" sz="1800" b="1" dirty="0">
                <a:latin typeface="Calibri" pitchFamily="34" charset="0"/>
              </a:rPr>
              <a:t>Dr. Rachel Applegate (Team Chair)</a:t>
            </a:r>
            <a:endParaRPr lang="en-US" sz="1800" dirty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Assoc. Professor, Chair, Dept. of Library </a:t>
            </a:r>
            <a:r>
              <a:rPr lang="en-US" sz="1800" dirty="0" smtClean="0">
                <a:latin typeface="Calibri" pitchFamily="34" charset="0"/>
              </a:rPr>
              <a:t>and Information </a:t>
            </a:r>
            <a:r>
              <a:rPr lang="en-US" sz="1800" dirty="0">
                <a:latin typeface="Calibri" pitchFamily="34" charset="0"/>
              </a:rPr>
              <a:t>Science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Indiana University-Purdue University </a:t>
            </a:r>
            <a:r>
              <a:rPr lang="en-US" sz="1800" dirty="0" smtClean="0">
                <a:latin typeface="Calibri" pitchFamily="34" charset="0"/>
              </a:rPr>
              <a:t>Indianapolis</a:t>
            </a:r>
            <a:endParaRPr lang="en-US" sz="1800" dirty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endParaRPr lang="en-US" sz="1800" dirty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en-US" sz="1800" b="1" dirty="0" smtClean="0">
                <a:latin typeface="Calibri" pitchFamily="34" charset="0"/>
              </a:rPr>
              <a:t>Dr</a:t>
            </a:r>
            <a:r>
              <a:rPr lang="en-US" sz="1800" b="1" dirty="0">
                <a:latin typeface="Calibri" pitchFamily="34" charset="0"/>
              </a:rPr>
              <a:t>. </a:t>
            </a:r>
            <a:r>
              <a:rPr lang="en-US" sz="1800" b="1" dirty="0" err="1">
                <a:latin typeface="Calibri" pitchFamily="34" charset="0"/>
              </a:rPr>
              <a:t>Narbeth</a:t>
            </a:r>
            <a:r>
              <a:rPr lang="en-US" sz="1800" b="1" dirty="0">
                <a:latin typeface="Calibri" pitchFamily="34" charset="0"/>
              </a:rPr>
              <a:t> R. Emmanuel</a:t>
            </a:r>
            <a:endParaRPr lang="en-US" sz="1800" dirty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Vice Chancellor for Student Affairs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Southern Illinois University Edwardsville</a:t>
            </a:r>
          </a:p>
          <a:p>
            <a:pPr marL="109728" indent="0">
              <a:spcBef>
                <a:spcPts val="0"/>
              </a:spcBef>
              <a:buNone/>
            </a:pPr>
            <a:endParaRPr lang="en-US" sz="1800" dirty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en-US" sz="1800" b="1" dirty="0" smtClean="0">
                <a:latin typeface="Calibri" pitchFamily="34" charset="0"/>
              </a:rPr>
              <a:t>Dr</a:t>
            </a:r>
            <a:r>
              <a:rPr lang="en-US" sz="1800" b="1" dirty="0">
                <a:latin typeface="Calibri" pitchFamily="34" charset="0"/>
              </a:rPr>
              <a:t>. Deborah Huntley</a:t>
            </a:r>
            <a:endParaRPr lang="en-US" sz="1800" dirty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Dean, College of Science, Engineering, and Technology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Saginaw Valley State University</a:t>
            </a:r>
          </a:p>
          <a:p>
            <a:pPr marL="109728" indent="0">
              <a:buNone/>
            </a:pPr>
            <a:r>
              <a:rPr lang="en-US" sz="1800" b="1" dirty="0">
                <a:latin typeface="Calibri" pitchFamily="34" charset="0"/>
              </a:rPr>
              <a:t> </a:t>
            </a:r>
            <a:endParaRPr lang="en-US" sz="1800" dirty="0">
              <a:latin typeface="Calibri" pitchFamily="34" charset="0"/>
            </a:endParaRPr>
          </a:p>
          <a:p>
            <a:pPr marL="109728" indent="0">
              <a:buNone/>
            </a:pPr>
            <a:r>
              <a:rPr lang="en-US" sz="1800" b="1" dirty="0">
                <a:latin typeface="Calibri" pitchFamily="34" charset="0"/>
              </a:rPr>
              <a:t> </a:t>
            </a:r>
            <a:endParaRPr lang="en-US" sz="1800" dirty="0">
              <a:latin typeface="Calibri" pitchFamily="34" charset="0"/>
            </a:endParaRPr>
          </a:p>
          <a:p>
            <a:pPr marL="109728" indent="0">
              <a:buNone/>
            </a:pPr>
            <a:r>
              <a:rPr lang="en-US" sz="1600" b="1" dirty="0">
                <a:latin typeface="Calibri" pitchFamily="34" charset="0"/>
              </a:rPr>
              <a:t> </a:t>
            </a:r>
            <a:endParaRPr lang="en-US" sz="1600" dirty="0">
              <a:latin typeface="Calibri" pitchFamily="34" charset="0"/>
            </a:endParaRPr>
          </a:p>
          <a:p>
            <a:endParaRPr lang="en-US" sz="1600" dirty="0">
              <a:latin typeface="Calibri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4876800" y="1219200"/>
            <a:ext cx="4041775" cy="3941763"/>
          </a:xfrm>
        </p:spPr>
        <p:txBody>
          <a:bodyPr>
            <a:no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en-US" sz="1800" b="1" dirty="0">
                <a:latin typeface="Calibri" pitchFamily="34" charset="0"/>
              </a:rPr>
              <a:t>Dr. Karen H </a:t>
            </a:r>
            <a:r>
              <a:rPr lang="en-US" sz="1800" b="1" dirty="0" err="1">
                <a:latin typeface="Calibri" pitchFamily="34" charset="0"/>
              </a:rPr>
              <a:t>Larwin</a:t>
            </a:r>
            <a:endParaRPr lang="en-US" sz="1800" dirty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Assistant Professor, Foundations, </a:t>
            </a:r>
            <a:r>
              <a:rPr lang="en-US" sz="1800" dirty="0" smtClean="0">
                <a:latin typeface="Calibri" pitchFamily="34" charset="0"/>
              </a:rPr>
              <a:t>Research, Technology</a:t>
            </a:r>
            <a:r>
              <a:rPr lang="en-US" sz="1800" dirty="0">
                <a:latin typeface="Calibri" pitchFamily="34" charset="0"/>
              </a:rPr>
              <a:t>, and Leadership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Youngstown State University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en-US" sz="1800" b="1" dirty="0">
                <a:latin typeface="Calibri" pitchFamily="34" charset="0"/>
              </a:rPr>
              <a:t> </a:t>
            </a:r>
            <a:endParaRPr lang="en-US" sz="1800" b="1" dirty="0" smtClean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en-US" sz="1800" b="1" dirty="0" smtClean="0">
                <a:latin typeface="Calibri" pitchFamily="34" charset="0"/>
              </a:rPr>
              <a:t>Dr</a:t>
            </a:r>
            <a:r>
              <a:rPr lang="en-US" sz="1800" b="1" dirty="0">
                <a:latin typeface="Calibri" pitchFamily="34" charset="0"/>
              </a:rPr>
              <a:t>. Brent Lee Pickett</a:t>
            </a:r>
            <a:endParaRPr lang="en-US" sz="1800" dirty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Associate Dean and Director of the </a:t>
            </a:r>
            <a:r>
              <a:rPr lang="en-US" sz="1800" dirty="0" smtClean="0">
                <a:latin typeface="Calibri" pitchFamily="34" charset="0"/>
              </a:rPr>
              <a:t>Casper </a:t>
            </a:r>
            <a:r>
              <a:rPr lang="en-US" sz="1800" dirty="0">
                <a:latin typeface="Calibri" pitchFamily="34" charset="0"/>
              </a:rPr>
              <a:t>College Center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University of Wyoming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en-US" sz="1800" b="1" dirty="0">
                <a:latin typeface="Calibri" pitchFamily="34" charset="0"/>
              </a:rPr>
              <a:t> </a:t>
            </a:r>
            <a:endParaRPr lang="en-US" sz="1800" dirty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en-US" sz="1800" b="1" dirty="0">
                <a:latin typeface="Calibri" pitchFamily="34" charset="0"/>
              </a:rPr>
              <a:t>Dr. Joan Roca</a:t>
            </a:r>
            <a:endParaRPr lang="en-US" sz="1800" dirty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Dean of Library Services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Minnesota State University, Mankato</a:t>
            </a:r>
          </a:p>
          <a:p>
            <a:pPr marL="109728" indent="0">
              <a:spcBef>
                <a:spcPts val="0"/>
              </a:spcBef>
              <a:buNone/>
            </a:pPr>
            <a:endParaRPr lang="en-US" sz="1800" b="1" dirty="0" smtClean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en-US" sz="1800" b="1" dirty="0">
                <a:latin typeface="Calibri" pitchFamily="34" charset="0"/>
              </a:rPr>
              <a:t> </a:t>
            </a:r>
            <a:r>
              <a:rPr lang="en-US" sz="1800" b="1" dirty="0" smtClean="0">
                <a:latin typeface="Calibri" pitchFamily="34" charset="0"/>
              </a:rPr>
              <a:t>Dr</a:t>
            </a:r>
            <a:r>
              <a:rPr lang="en-US" sz="1800" b="1" dirty="0">
                <a:latin typeface="Calibri" pitchFamily="34" charset="0"/>
              </a:rPr>
              <a:t>. Karen L. </a:t>
            </a:r>
            <a:r>
              <a:rPr lang="en-US" sz="1800" b="1" dirty="0" err="1">
                <a:latin typeface="Calibri" pitchFamily="34" charset="0"/>
              </a:rPr>
              <a:t>Schmid</a:t>
            </a:r>
            <a:endParaRPr lang="en-US" sz="1800" dirty="0">
              <a:latin typeface="Calibri" pitchFamily="34" charset="0"/>
            </a:endParaRP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Vice Chancellor for Academic Affairs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en-US" sz="1800" dirty="0">
                <a:latin typeface="Calibri" pitchFamily="34" charset="0"/>
              </a:rPr>
              <a:t>Purdue University-North Central</a:t>
            </a:r>
          </a:p>
          <a:p>
            <a:pPr marL="109728" indent="0">
              <a:buNone/>
            </a:pPr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73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lvl="0" indent="0">
              <a:buNone/>
            </a:pPr>
            <a:r>
              <a:rPr lang="en-US" sz="2600" b="1" dirty="0" smtClean="0">
                <a:latin typeface="Calibri" pitchFamily="34" charset="0"/>
              </a:rPr>
              <a:t>Accreditation…</a:t>
            </a:r>
          </a:p>
          <a:p>
            <a:pPr lvl="0"/>
            <a:r>
              <a:rPr lang="en-US" sz="2600" b="1" dirty="0" smtClean="0">
                <a:latin typeface="Calibri" pitchFamily="34" charset="0"/>
              </a:rPr>
              <a:t>Encourages </a:t>
            </a:r>
            <a:r>
              <a:rPr lang="en-US" sz="2600" b="1" dirty="0">
                <a:latin typeface="Calibri" pitchFamily="34" charset="0"/>
              </a:rPr>
              <a:t>confidence that an institution’s </a:t>
            </a:r>
            <a:endParaRPr lang="en-US" sz="2600" b="1" dirty="0" smtClean="0">
              <a:latin typeface="Calibri" pitchFamily="34" charset="0"/>
            </a:endParaRPr>
          </a:p>
          <a:p>
            <a:pPr marL="365760" lvl="1" indent="0">
              <a:buNone/>
            </a:pPr>
            <a:r>
              <a:rPr lang="en-US" sz="2600" b="1" dirty="0" smtClean="0">
                <a:latin typeface="Calibri" pitchFamily="34" charset="0"/>
              </a:rPr>
              <a:t>presentation </a:t>
            </a:r>
            <a:r>
              <a:rPr lang="en-US" sz="2600" b="1" dirty="0">
                <a:latin typeface="Calibri" pitchFamily="34" charset="0"/>
              </a:rPr>
              <a:t>of the education it provides is fair and accurate, including the description of services available to students and the accomplishments of its graduates. </a:t>
            </a:r>
          </a:p>
          <a:p>
            <a:pPr lvl="0"/>
            <a:r>
              <a:rPr lang="en-US" sz="2600" b="1" dirty="0">
                <a:latin typeface="Calibri" pitchFamily="34" charset="0"/>
              </a:rPr>
              <a:t>Assures that a neutral, external party (</a:t>
            </a:r>
            <a:r>
              <a:rPr lang="en-US" sz="2600" b="1" dirty="0" err="1">
                <a:latin typeface="Calibri" pitchFamily="34" charset="0"/>
              </a:rPr>
              <a:t>HLC</a:t>
            </a:r>
            <a:r>
              <a:rPr lang="en-US" sz="2600" b="1" dirty="0">
                <a:latin typeface="Calibri" pitchFamily="34" charset="0"/>
              </a:rPr>
              <a:t>) has reviewed the quality of education provided and has found it to be satisfactory, based upon appropriate peer expertise. </a:t>
            </a:r>
          </a:p>
          <a:p>
            <a:pPr lvl="0"/>
            <a:r>
              <a:rPr lang="en-US" sz="2600" b="1" dirty="0">
                <a:latin typeface="Calibri" pitchFamily="34" charset="0"/>
              </a:rPr>
              <a:t>Confirms that institutions and programs have processes in place to meet changes in thinking within the academy and in the public’s </a:t>
            </a:r>
            <a:r>
              <a:rPr lang="en-US" sz="2600" b="1" dirty="0" smtClean="0">
                <a:latin typeface="Calibri" pitchFamily="34" charset="0"/>
              </a:rPr>
              <a:t>expectations.</a:t>
            </a:r>
            <a:endParaRPr lang="en-US" sz="2600" b="1" dirty="0">
              <a:latin typeface="Calibri" pitchFamily="34" charset="0"/>
            </a:endParaRPr>
          </a:p>
          <a:p>
            <a:r>
              <a:rPr lang="en-US" sz="2600" b="1" dirty="0" smtClean="0">
                <a:latin typeface="Calibri" pitchFamily="34" charset="0"/>
              </a:rPr>
              <a:t>Provides for student federal financial aid eligibility, transfer of credit, entrance to graduate or professional programs…</a:t>
            </a:r>
            <a:endParaRPr lang="en-US" sz="2600" b="1" dirty="0">
              <a:latin typeface="Calibri" pitchFamily="34" charset="0"/>
            </a:endParaRPr>
          </a:p>
          <a:p>
            <a:endParaRPr lang="en-US" sz="2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What, When, Who </a:t>
            </a:r>
            <a:r>
              <a:rPr lang="en-US" dirty="0"/>
              <a:t>and </a:t>
            </a:r>
            <a:r>
              <a:rPr lang="en-US" sz="4400" dirty="0">
                <a:solidFill>
                  <a:srgbClr val="C00000"/>
                </a:solidFill>
              </a:rPr>
              <a:t>Why</a:t>
            </a:r>
            <a:r>
              <a:rPr lang="en-US" dirty="0"/>
              <a:t>?</a:t>
            </a:r>
          </a:p>
        </p:txBody>
      </p:sp>
      <p:pic>
        <p:nvPicPr>
          <p:cNvPr id="4" name="Picture 2" descr="C:\Users\jcossey\AppData\Local\Microsoft\Windows\Temporary Internet Files\Content.IE5\NJGKEV0S\MC90043382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352652">
            <a:off x="6002279" y="-204105"/>
            <a:ext cx="2703852" cy="2703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290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2971800"/>
          </a:xfrm>
        </p:spPr>
        <p:txBody>
          <a:bodyPr>
            <a:normAutofit/>
          </a:bodyPr>
          <a:lstStyle/>
          <a:p>
            <a:pPr algn="ctr"/>
            <a:r>
              <a:rPr lang="en-US" b="1" i="0" u="none" strike="noStrike" baseline="0" dirty="0" smtClean="0">
                <a:latin typeface="Cambria"/>
              </a:rPr>
              <a:t>Criterion One</a:t>
            </a:r>
            <a:br>
              <a:rPr lang="en-US" b="1" i="0" u="none" strike="noStrike" baseline="0" dirty="0" smtClean="0">
                <a:latin typeface="Cambria"/>
              </a:rPr>
            </a:br>
            <a:r>
              <a:rPr lang="en-US" b="1" i="0" u="none" strike="noStrike" baseline="0" dirty="0" smtClean="0">
                <a:latin typeface="Cambria"/>
              </a:rPr>
              <a:t>  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34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marR="0" rtl="0"/>
            <a:r>
              <a:rPr lang="en-US" sz="3200" b="1" i="0" u="none" strike="noStrike" baseline="0" dirty="0" smtClean="0">
                <a:latin typeface="Cambria"/>
              </a:rPr>
              <a:t>Criterion One:  Mission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1018" y="1219200"/>
            <a:ext cx="7467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Calibri" pitchFamily="34" charset="0"/>
              </a:rPr>
              <a:t>1C2</a:t>
            </a:r>
            <a:r>
              <a:rPr lang="en-US" sz="2800" b="1" dirty="0">
                <a:latin typeface="Calibri" pitchFamily="34" charset="0"/>
              </a:rPr>
              <a:t> – In your course or programs what activities do you do that reflect attention to diversity? </a:t>
            </a:r>
            <a:endParaRPr lang="en-US" sz="2800" b="1" dirty="0" smtClean="0">
              <a:latin typeface="Calibri" pitchFamily="34" charset="0"/>
            </a:endParaRPr>
          </a:p>
          <a:p>
            <a:endParaRPr lang="en-US" sz="2800" b="1" dirty="0" smtClean="0">
              <a:latin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</a:rPr>
              <a:t>For </a:t>
            </a:r>
            <a:r>
              <a:rPr lang="en-US" sz="2800" b="1" dirty="0">
                <a:latin typeface="Calibri" pitchFamily="34" charset="0"/>
              </a:rPr>
              <a:t>example, how do you incorporate multiculturalism and diversity into your curriculum</a:t>
            </a:r>
            <a:r>
              <a:rPr lang="en-US" sz="2800" b="1" dirty="0" smtClean="0">
                <a:latin typeface="Calibri" pitchFamily="34" charset="0"/>
              </a:rPr>
              <a:t>?</a:t>
            </a:r>
            <a:endParaRPr lang="en-US" sz="2800" dirty="0">
              <a:latin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059650"/>
              </p:ext>
            </p:extLst>
          </p:nvPr>
        </p:nvGraphicFramePr>
        <p:xfrm>
          <a:off x="470018" y="4495800"/>
          <a:ext cx="8229600" cy="22707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81200"/>
                <a:gridCol w="4168168"/>
                <a:gridCol w="2080232"/>
              </a:tblGrid>
              <a:tr h="9648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Name of Course or Program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85" marR="608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Evidence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85" marR="608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Contact Person (email)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85" marR="60885" marT="0" marB="0" anchor="ctr"/>
                </a:tc>
              </a:tr>
              <a:tr h="494818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85" marR="608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85" marR="608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85" marR="60885" marT="0" marB="0"/>
                </a:tc>
              </a:tr>
              <a:tr h="494818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85" marR="608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85" marR="608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85" marR="6088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83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i="0" u="none" strike="noStrike" baseline="0" dirty="0" smtClean="0">
                <a:latin typeface="Cambria"/>
              </a:rPr>
              <a:t>Criterion One:  Mission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676400"/>
            <a:ext cx="7162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0" u="none" strike="noStrike" baseline="0" dirty="0" err="1" smtClean="0">
                <a:latin typeface="Calibri" pitchFamily="34" charset="0"/>
              </a:rPr>
              <a:t>1D1</a:t>
            </a:r>
            <a:r>
              <a:rPr lang="en-US" sz="2800" b="1" i="0" u="none" strike="noStrike" baseline="0" dirty="0" smtClean="0">
                <a:latin typeface="Calibri" pitchFamily="34" charset="0"/>
              </a:rPr>
              <a:t>, </a:t>
            </a:r>
            <a:r>
              <a:rPr lang="en-US" sz="2800" b="1" i="0" u="none" strike="noStrike" baseline="0" dirty="0" err="1" smtClean="0">
                <a:latin typeface="Calibri" pitchFamily="34" charset="0"/>
              </a:rPr>
              <a:t>1D3</a:t>
            </a:r>
            <a:r>
              <a:rPr lang="en-US" sz="2800" b="1" i="0" u="none" strike="noStrike" baseline="0" dirty="0" smtClean="0">
                <a:latin typeface="Calibri" pitchFamily="34" charset="0"/>
              </a:rPr>
              <a:t> – In what specific ways does your course or program engage with the community and respond to their needs? </a:t>
            </a:r>
          </a:p>
          <a:p>
            <a:pPr marL="0" indent="0">
              <a:buNone/>
            </a:pPr>
            <a:endParaRPr lang="en-US" sz="2800" b="1" dirty="0">
              <a:latin typeface="Calibri" pitchFamily="34" charset="0"/>
            </a:endParaRPr>
          </a:p>
          <a:p>
            <a:pPr marL="0" indent="0">
              <a:buNone/>
            </a:pPr>
            <a:r>
              <a:rPr lang="en-US" sz="2800" b="1" dirty="0" smtClean="0">
                <a:latin typeface="Calibri" pitchFamily="34" charset="0"/>
              </a:rPr>
              <a:t>(e.g. </a:t>
            </a:r>
            <a:r>
              <a:rPr lang="en-US" sz="2800" b="1" i="0" u="none" strike="noStrike" baseline="0" dirty="0" smtClean="0">
                <a:latin typeface="Calibri" pitchFamily="34" charset="0"/>
              </a:rPr>
              <a:t>Nursing</a:t>
            </a:r>
            <a:r>
              <a:rPr lang="en-US" sz="2800" b="1" i="0" u="none" strike="noStrike" dirty="0" smtClean="0">
                <a:latin typeface="Calibri" pitchFamily="34" charset="0"/>
              </a:rPr>
              <a:t> </a:t>
            </a:r>
            <a:r>
              <a:rPr lang="en-US" sz="2800" b="1" dirty="0">
                <a:latin typeface="Calibri" pitchFamily="34" charset="0"/>
              </a:rPr>
              <a:t>f</a:t>
            </a:r>
            <a:r>
              <a:rPr lang="en-US" sz="2800" b="1" i="0" u="none" strike="noStrike" baseline="0" dirty="0" smtClean="0">
                <a:latin typeface="Calibri" pitchFamily="34" charset="0"/>
              </a:rPr>
              <a:t>lu clinic; create new course, certificate, etc.)</a:t>
            </a:r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40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2743200"/>
          </a:xfrm>
        </p:spPr>
        <p:txBody>
          <a:bodyPr>
            <a:normAutofit/>
          </a:bodyPr>
          <a:lstStyle/>
          <a:p>
            <a:pPr marR="0" algn="ctr" rtl="0"/>
            <a:r>
              <a:rPr lang="en-US" b="1" i="0" u="none" strike="noStrike" baseline="0" dirty="0" smtClean="0">
                <a:latin typeface="Cambria"/>
              </a:rPr>
              <a:t>Criterion Two</a:t>
            </a:r>
            <a:br>
              <a:rPr lang="en-US" b="1" i="0" u="none" strike="noStrike" baseline="0" dirty="0" smtClean="0">
                <a:latin typeface="Cambria"/>
              </a:rPr>
            </a:br>
            <a:r>
              <a:rPr lang="en-US" b="1" i="0" u="none" strike="noStrike" baseline="0" dirty="0" smtClean="0">
                <a:latin typeface="Cambria"/>
              </a:rPr>
              <a:t>Integrity</a:t>
            </a:r>
          </a:p>
        </p:txBody>
      </p:sp>
    </p:spTree>
    <p:extLst>
      <p:ext uri="{BB962C8B-B14F-4D97-AF65-F5344CB8AC3E}">
        <p14:creationId xmlns:p14="http://schemas.microsoft.com/office/powerpoint/2010/main" val="228417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sz="3200" b="1" i="0" u="none" strike="noStrike" baseline="0" dirty="0" smtClean="0">
                <a:latin typeface="Cambria"/>
              </a:rPr>
              <a:t>Criterion Two:  Integrity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600200"/>
            <a:ext cx="7543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0" u="none" strike="noStrike" baseline="0" dirty="0" err="1" smtClean="0">
                <a:latin typeface="Calibri" pitchFamily="34" charset="0"/>
              </a:rPr>
              <a:t>2E2</a:t>
            </a:r>
            <a:r>
              <a:rPr lang="en-US" sz="2800" b="1" i="0" u="none" strike="noStrike" baseline="0" dirty="0" smtClean="0">
                <a:latin typeface="Calibri" pitchFamily="34" charset="0"/>
              </a:rPr>
              <a:t> – In what ways does your course or program offer students guidance in the ethical use of information resources? </a:t>
            </a:r>
          </a:p>
          <a:p>
            <a:pPr marL="0" indent="0">
              <a:buNone/>
            </a:pPr>
            <a:endParaRPr lang="en-US" sz="2800" b="1" dirty="0">
              <a:latin typeface="Calibri" pitchFamily="34" charset="0"/>
            </a:endParaRPr>
          </a:p>
          <a:p>
            <a:pPr marL="0" indent="0">
              <a:buNone/>
            </a:pPr>
            <a:r>
              <a:rPr lang="en-US" sz="2800" b="1" i="0" u="none" strike="noStrike" baseline="0" dirty="0" smtClean="0">
                <a:latin typeface="Calibri" pitchFamily="34" charset="0"/>
              </a:rPr>
              <a:t>(e.g. credibility of sources, copyright, data interpretation, turnitin.com)</a:t>
            </a:r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75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5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C00000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228</TotalTime>
  <Words>762</Words>
  <Application>Microsoft Office PowerPoint</Application>
  <PresentationFormat>On-screen Show (4:3)</PresentationFormat>
  <Paragraphs>118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“Show me the Evidence”   </vt:lpstr>
      <vt:lpstr>What, When, Who and Why?</vt:lpstr>
      <vt:lpstr>What, When, Who and Why?</vt:lpstr>
      <vt:lpstr>What, When, Who and Why?</vt:lpstr>
      <vt:lpstr>Criterion One   Mission</vt:lpstr>
      <vt:lpstr>Criterion One:  Mission</vt:lpstr>
      <vt:lpstr>Criterion One:  Mission</vt:lpstr>
      <vt:lpstr>Criterion Two Integrity</vt:lpstr>
      <vt:lpstr>Criterion Two:  Integrity</vt:lpstr>
      <vt:lpstr>Criterion Two:  Integrity</vt:lpstr>
      <vt:lpstr>Criterion Three   Teaching and Learning</vt:lpstr>
      <vt:lpstr>Criterion Three:  Teaching and Learning – Considering Our Mission…</vt:lpstr>
      <vt:lpstr>Criterion Three:  Teaching and Learning – Considering Our Mission…</vt:lpstr>
      <vt:lpstr> Criterion Three:  Teaching and Learning – Considering Our Mission… </vt:lpstr>
      <vt:lpstr>Criterion Four    Assessment of Student Learning</vt:lpstr>
      <vt:lpstr> Criterion Four:   Assessment of  Student Learning  </vt:lpstr>
      <vt:lpstr>PowerPoint Presentation</vt:lpstr>
      <vt:lpstr>Criterion Five Effective Planning and Governance</vt:lpstr>
      <vt:lpstr> Criterion Five:  Effective Planning </vt:lpstr>
      <vt:lpstr>Thanks for helping us find the evidence to support a successful HLC visit.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Criterion One:  Mission</dc:title>
  <dc:creator>Lynita</dc:creator>
  <cp:lastModifiedBy>Jeannie Cossey</cp:lastModifiedBy>
  <cp:revision>19</cp:revision>
  <dcterms:created xsi:type="dcterms:W3CDTF">2013-08-09T06:25:38Z</dcterms:created>
  <dcterms:modified xsi:type="dcterms:W3CDTF">2013-08-14T20:47:19Z</dcterms:modified>
</cp:coreProperties>
</file>