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sldIdLst>
    <p:sldId id="258" r:id="rId2"/>
    <p:sldId id="261" r:id="rId3"/>
    <p:sldId id="262" r:id="rId4"/>
    <p:sldId id="264" r:id="rId5"/>
    <p:sldId id="263" r:id="rId6"/>
    <p:sldId id="274" r:id="rId7"/>
    <p:sldId id="268" r:id="rId8"/>
    <p:sldId id="269" r:id="rId9"/>
    <p:sldId id="271" r:id="rId10"/>
    <p:sldId id="272" r:id="rId11"/>
    <p:sldId id="266" r:id="rId12"/>
    <p:sldId id="265" r:id="rId13"/>
    <p:sldId id="273" r:id="rId14"/>
    <p:sldId id="267" r:id="rId15"/>
    <p:sldId id="270" r:id="rId16"/>
    <p:sldId id="275" r:id="rId17"/>
    <p:sldId id="278" r:id="rId18"/>
    <p:sldId id="281" r:id="rId19"/>
    <p:sldId id="289" r:id="rId20"/>
    <p:sldId id="290" r:id="rId21"/>
    <p:sldId id="291" r:id="rId22"/>
    <p:sldId id="293" r:id="rId23"/>
    <p:sldId id="292" r:id="rId24"/>
    <p:sldId id="29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94660"/>
  </p:normalViewPr>
  <p:slideViewPr>
    <p:cSldViewPr>
      <p:cViewPr>
        <p:scale>
          <a:sx n="79" d="100"/>
          <a:sy n="79" d="100"/>
        </p:scale>
        <p:origin x="-89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64F9-9BC6-48D9-B49D-52BF5245893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4B10-AF40-4845-A410-65FC7977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BCA4DB-6916-4DAC-8AF5-8BB19ADDCB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D74E29-2CA6-44B3-81BA-6328551CEB72}" type="datetimeFigureOut">
              <a:rPr lang="en-US" smtClean="0"/>
              <a:t>8/14/2012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welsh@astat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78" y="1"/>
            <a:ext cx="7416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 rot="16200000">
            <a:off x="4429605" y="2863516"/>
            <a:ext cx="6870032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</a:br>
            <a: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2012 Fall Faculty Conference</a:t>
            </a:r>
            <a:endParaRPr lang="en-US" sz="54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2362200"/>
            <a:ext cx="6324600" cy="1981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Dr. Jim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Washam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Interim Dean</a:t>
            </a: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College of Business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7086600" cy="112871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Reassignment in Business…</a:t>
            </a:r>
            <a:endParaRPr lang="en-US" sz="5400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914400" y="2057400"/>
            <a:ext cx="7696200" cy="1752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Dr. Pam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Hronek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Interim Chair</a:t>
            </a:r>
          </a:p>
          <a:p>
            <a:pPr marL="11430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Department of History</a:t>
            </a:r>
          </a:p>
          <a:p>
            <a:pPr marL="114300" indent="0">
              <a:buNone/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Dr. Larry Salinger</a:t>
            </a:r>
          </a:p>
          <a:p>
            <a:pPr marL="11430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Interim Chair</a:t>
            </a:r>
          </a:p>
          <a:p>
            <a:pPr marL="11430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Department of Criminology, Sociology &amp; Geography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7620000" cy="1470025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effectLst/>
                <a:latin typeface="Pristina" pitchFamily="66" charset="0"/>
              </a:rPr>
              <a:t>R</a:t>
            </a:r>
            <a:r>
              <a:rPr lang="en-US" sz="4800" b="1" dirty="0">
                <a:solidFill>
                  <a:srgbClr val="FF0000"/>
                </a:solidFill>
                <a:effectLst/>
                <a:latin typeface="Pristina" pitchFamily="66" charset="0"/>
              </a:rPr>
              <a:t>eassignments 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in Humanities &amp;</a:t>
            </a:r>
            <a:br>
              <a:rPr lang="en-US" sz="48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Social Sciences…</a:t>
            </a:r>
            <a:endParaRPr lang="en-US" sz="4800" b="1" dirty="0">
              <a:effectLst/>
              <a:latin typeface="Pristina" pitchFamily="66" charset="0"/>
            </a:endParaRPr>
          </a:p>
        </p:txBody>
      </p:sp>
      <p:pic>
        <p:nvPicPr>
          <p:cNvPr id="6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533400" y="1143000"/>
            <a:ext cx="7772400" cy="5410200"/>
          </a:xfrm>
        </p:spPr>
        <p:txBody>
          <a:bodyPr>
            <a:normAutofit fontScale="85000" lnSpcReduction="20000"/>
          </a:bodyPr>
          <a:lstStyle/>
          <a:p>
            <a:pPr marL="64008" indent="0" algn="l">
              <a:buNone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Dr. Jill Simons</a:t>
            </a:r>
            <a:endParaRPr lang="en-US" sz="3800" b="1" dirty="0">
              <a:latin typeface="Arial" pitchFamily="34" charset="0"/>
              <a:cs typeface="Arial" pitchFamily="34" charset="0"/>
            </a:endParaRPr>
          </a:p>
          <a:p>
            <a:pPr marL="64008" indent="0" algn="l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Executive Director of University College</a:t>
            </a:r>
          </a:p>
          <a:p>
            <a:pPr marL="64008" indent="0" algn="l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(Dr. Simons has assumed full responsibility for University College)</a:t>
            </a:r>
          </a:p>
          <a:p>
            <a:pPr marL="64008" indent="0" algn="l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Melissa Jackson</a:t>
            </a:r>
          </a:p>
          <a:p>
            <a:pPr marL="0" indent="0" algn="l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Director</a:t>
            </a:r>
          </a:p>
          <a:p>
            <a:pPr marL="0" indent="0" algn="l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Wilson Advising Center</a:t>
            </a:r>
          </a:p>
          <a:p>
            <a:pPr marL="0" indent="0" algn="l">
              <a:buNone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Vallary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Bingham</a:t>
            </a:r>
          </a:p>
          <a:p>
            <a:pPr marL="0" indent="0" algn="l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Coordinator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Learning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Support Services</a:t>
            </a:r>
          </a:p>
          <a:p>
            <a:pPr marL="64008" indent="0" algn="l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763000" cy="900113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Reassignments in University College…</a:t>
            </a:r>
            <a:endParaRPr lang="en-US" sz="48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209800"/>
            <a:ext cx="6934200" cy="3505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900" b="1" dirty="0" smtClean="0">
                <a:latin typeface="Arial" pitchFamily="34" charset="0"/>
                <a:cs typeface="Arial" pitchFamily="34" charset="0"/>
              </a:rPr>
              <a:t>Dr. John </a:t>
            </a:r>
            <a:r>
              <a:rPr lang="en-US" sz="3900" b="1" dirty="0" err="1" smtClean="0">
                <a:latin typeface="Arial" pitchFamily="34" charset="0"/>
                <a:cs typeface="Arial" pitchFamily="34" charset="0"/>
              </a:rPr>
              <a:t>Pratte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Interim Dean</a:t>
            </a:r>
          </a:p>
          <a:p>
            <a:pPr marL="114300" indent="0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College of Sciences and Mathemat</a:t>
            </a:r>
            <a:r>
              <a:rPr lang="en-US" sz="3500" b="1" dirty="0" smtClean="0"/>
              <a:t>ics</a:t>
            </a:r>
            <a:endParaRPr lang="en-US" sz="35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7696200" cy="990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Pristina" pitchFamily="66" charset="0"/>
              </a:rPr>
              <a:t>Reassignment in </a:t>
            </a:r>
            <a:r>
              <a:rPr lang="en-US" sz="5400" b="1" dirty="0" smtClean="0">
                <a:solidFill>
                  <a:srgbClr val="FF0000"/>
                </a:solidFill>
                <a:latin typeface="Pristina" pitchFamily="66" charset="0"/>
              </a:rPr>
              <a:t>Sciences  &amp;Mathematics…</a:t>
            </a:r>
            <a:endParaRPr lang="en-US" sz="5400" dirty="0">
              <a:latin typeface="Pristina" pitchFamily="66" charset="0"/>
            </a:endParaRPr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4294967295"/>
          </p:nvPr>
        </p:nvSpPr>
        <p:spPr>
          <a:xfrm>
            <a:off x="1371600" y="2438400"/>
            <a:ext cx="5554663" cy="2743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Jeff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Bailey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Director</a:t>
            </a: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Dean B. Ellis Library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914400"/>
            <a:ext cx="7696200" cy="747713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Reassignment in the Library…</a:t>
            </a:r>
            <a:endParaRPr lang="en-US" sz="6000" b="1" dirty="0">
              <a:effectLst/>
              <a:latin typeface="Pristina" pitchFamily="66" charset="0"/>
            </a:endParaRPr>
          </a:p>
        </p:txBody>
      </p:sp>
      <p:pic>
        <p:nvPicPr>
          <p:cNvPr id="6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838200" y="1905000"/>
            <a:ext cx="6629400" cy="33528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endParaRPr lang="en-US" sz="4300" b="1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Rebecca Oliver</a:t>
            </a:r>
          </a:p>
          <a:p>
            <a:pPr marL="64008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Director</a:t>
            </a:r>
          </a:p>
          <a:p>
            <a:pPr marL="64008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Honors College</a:t>
            </a:r>
          </a:p>
          <a:p>
            <a:pPr marL="0" indent="0">
              <a:buNone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(Rebecca has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assumed full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responsibility for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the Honors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College)</a:t>
            </a:r>
          </a:p>
          <a:p>
            <a:pPr marL="64008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7620000" cy="12192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Pristina" pitchFamily="66" charset="0"/>
              </a:rPr>
              <a:t>Changes in the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Honors College…</a:t>
            </a:r>
            <a:endParaRPr lang="en-US" sz="54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9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Higher Learning Commission </a:t>
            </a:r>
            <a:b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</a:br>
            <a: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Self-Study Update …</a:t>
            </a:r>
            <a:endParaRPr lang="en-US" sz="54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2093720"/>
            <a:ext cx="8153400" cy="4297363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endParaRPr lang="en-US" sz="4000" b="1" dirty="0" smtClean="0"/>
          </a:p>
          <a:p>
            <a:r>
              <a:rPr lang="en-US" sz="4600" b="1" dirty="0" smtClean="0">
                <a:latin typeface="Arial" pitchFamily="34" charset="0"/>
                <a:cs typeface="Arial" pitchFamily="34" charset="0"/>
              </a:rPr>
              <a:t>Fall 2013 Comprehensive Visit</a:t>
            </a:r>
          </a:p>
          <a:p>
            <a:pPr marL="64008" indent="0">
              <a:buNone/>
            </a:pPr>
            <a:endParaRPr lang="en-US" sz="4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600" b="1" dirty="0" smtClean="0">
                <a:latin typeface="Arial" pitchFamily="34" charset="0"/>
                <a:cs typeface="Arial" pitchFamily="34" charset="0"/>
              </a:rPr>
              <a:t>Criterion Committee </a:t>
            </a:r>
            <a:r>
              <a:rPr lang="en-US" sz="46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4600" b="1" dirty="0" smtClean="0">
                <a:latin typeface="Arial" pitchFamily="34" charset="0"/>
                <a:cs typeface="Arial" pitchFamily="34" charset="0"/>
              </a:rPr>
              <a:t>ata being aligned </a:t>
            </a:r>
            <a:r>
              <a:rPr lang="en-US" sz="4600" b="1" dirty="0">
                <a:latin typeface="Arial" pitchFamily="34" charset="0"/>
                <a:cs typeface="Arial" pitchFamily="34" charset="0"/>
              </a:rPr>
              <a:t>with new HLC </a:t>
            </a:r>
            <a:r>
              <a:rPr lang="en-US" sz="4600" b="1" dirty="0" smtClean="0">
                <a:latin typeface="Arial" pitchFamily="34" charset="0"/>
                <a:cs typeface="Arial" pitchFamily="34" charset="0"/>
              </a:rPr>
              <a:t>criteria</a:t>
            </a:r>
          </a:p>
          <a:p>
            <a:pPr marL="64008" indent="0">
              <a:buNone/>
            </a:pPr>
            <a:endParaRPr lang="en-US" sz="4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600" b="1" dirty="0" smtClean="0">
                <a:latin typeface="Arial" pitchFamily="34" charset="0"/>
                <a:cs typeface="Arial" pitchFamily="34" charset="0"/>
              </a:rPr>
              <a:t>Self-study draft in preparation</a:t>
            </a:r>
          </a:p>
          <a:p>
            <a:pPr marL="64008" indent="0">
              <a:buNone/>
            </a:pPr>
            <a:endParaRPr lang="en-US" sz="4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600" b="1" dirty="0" smtClean="0">
                <a:latin typeface="Arial" pitchFamily="34" charset="0"/>
                <a:cs typeface="Arial" pitchFamily="34" charset="0"/>
              </a:rPr>
              <a:t>Committees </a:t>
            </a:r>
            <a:r>
              <a:rPr lang="en-US" sz="4600" b="1" dirty="0">
                <a:latin typeface="Arial" pitchFamily="34" charset="0"/>
                <a:cs typeface="Arial" pitchFamily="34" charset="0"/>
              </a:rPr>
              <a:t>will begin review of self-study draft </a:t>
            </a:r>
            <a:r>
              <a:rPr lang="en-US" sz="4600" b="1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4600" b="1" dirty="0">
                <a:latin typeface="Arial" pitchFamily="34" charset="0"/>
                <a:cs typeface="Arial" pitchFamily="34" charset="0"/>
              </a:rPr>
              <a:t>fall </a:t>
            </a:r>
          </a:p>
          <a:p>
            <a:endParaRPr lang="en-US" sz="3600" b="1" dirty="0"/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5658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326" y="533400"/>
            <a:ext cx="6294236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Assessment Update…</a:t>
            </a:r>
            <a:endParaRPr lang="en-US" sz="60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153400" cy="48006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sz="3800" b="1" u="sng" dirty="0" smtClean="0">
                <a:latin typeface="Calibri" pitchFamily="34" charset="0"/>
                <a:cs typeface="Calibri" pitchFamily="34" charset="0"/>
              </a:rPr>
              <a:t>Fall Syllabi Submission</a:t>
            </a:r>
          </a:p>
          <a:p>
            <a:pPr marL="64008" indent="0">
              <a:buNone/>
            </a:pPr>
            <a:r>
              <a:rPr lang="en-US" sz="3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lab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800" b="1" dirty="0" smtClean="0">
                <a:latin typeface="Calibri" pitchFamily="34" charset="0"/>
                <a:cs typeface="Calibri" pitchFamily="34" charset="0"/>
              </a:rPr>
              <a:t>General Education Syllabi</a:t>
            </a:r>
          </a:p>
          <a:p>
            <a:pPr marL="515937" lvl="4" indent="0">
              <a:buClr>
                <a:srgbClr val="FF0000"/>
              </a:buClr>
              <a:buNone/>
            </a:pPr>
            <a:r>
              <a:rPr lang="en-US" sz="3800" b="1" dirty="0" smtClean="0">
                <a:latin typeface="Calibri" pitchFamily="34" charset="0"/>
                <a:cs typeface="Calibri" pitchFamily="34" charset="0"/>
              </a:rPr>
              <a:t>List the primary general education goal and associated student learning outcomes linked to the gen </a:t>
            </a:r>
            <a:r>
              <a:rPr lang="en-US" sz="3800" b="1" dirty="0" err="1" smtClean="0">
                <a:latin typeface="Calibri" pitchFamily="34" charset="0"/>
                <a:cs typeface="Calibri" pitchFamily="34" charset="0"/>
              </a:rPr>
              <a:t>ed</a:t>
            </a:r>
            <a:r>
              <a:rPr lang="en-US" sz="3800" b="1" dirty="0" smtClean="0">
                <a:latin typeface="Calibri" pitchFamily="34" charset="0"/>
                <a:cs typeface="Calibri" pitchFamily="34" charset="0"/>
              </a:rPr>
              <a:t> course</a:t>
            </a:r>
          </a:p>
          <a:p>
            <a:pPr marL="64008" indent="0">
              <a:buClr>
                <a:srgbClr val="FF0000"/>
              </a:buClr>
              <a:buNone/>
            </a:pPr>
            <a:endParaRPr lang="en-US" sz="38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3800" b="1" dirty="0" smtClean="0">
                <a:latin typeface="Calibri" pitchFamily="34" charset="0"/>
                <a:cs typeface="Calibri" pitchFamily="34" charset="0"/>
              </a:rPr>
              <a:t>Major Field Syllabi</a:t>
            </a:r>
          </a:p>
          <a:p>
            <a:pPr marL="515937" lvl="4" indent="0">
              <a:buClr>
                <a:srgbClr val="FF0000"/>
              </a:buClr>
              <a:buNone/>
            </a:pPr>
            <a:r>
              <a:rPr lang="en-US" sz="3800" b="1" dirty="0" smtClean="0">
                <a:latin typeface="Calibri" pitchFamily="34" charset="0"/>
                <a:cs typeface="Calibri" pitchFamily="34" charset="0"/>
              </a:rPr>
              <a:t>List the primary program goal and associated student learning outcomes linked to the major field course</a:t>
            </a:r>
          </a:p>
          <a:p>
            <a:pPr marL="114300" indent="0">
              <a:buNone/>
            </a:pP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228600"/>
            <a:ext cx="15658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6629400" cy="12954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Change in Syllabi Submission Process</a:t>
            </a:r>
            <a:endParaRPr lang="en-US" sz="48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229600" cy="4267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cs typeface="Calibri" pitchFamily="34" charset="0"/>
              </a:rPr>
              <a:t>Each college now collects and reviews syllabi.  Department chairs can provide instructions regarding submission.   You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cs typeface="Calibri" pitchFamily="34" charset="0"/>
              </a:rPr>
              <a:t>do not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cs typeface="Calibri" pitchFamily="34" charset="0"/>
              </a:rPr>
              <a:t>submit to the HLC repository this fall.</a:t>
            </a:r>
          </a:p>
          <a:p>
            <a:pPr algn="l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uFill>
                <a:solidFill>
                  <a:schemeClr val="tx1"/>
                </a:solidFill>
              </a:uFill>
              <a:cs typeface="Calibri" pitchFamily="34" charset="0"/>
            </a:endParaRPr>
          </a:p>
          <a:p>
            <a:pPr algn="l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cs typeface="Calibri" pitchFamily="34" charset="0"/>
              </a:rPr>
              <a:t>Remember that a separate syllabus is required for each course and section!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Calibri" pitchFamily="34" charset="0"/>
              </a:rPr>
              <a:t>Label each file by 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five-digit </a:t>
            </a:r>
            <a:r>
              <a:rPr lang="en-US" sz="2800" b="1" dirty="0" smtClean="0">
                <a:solidFill>
                  <a:srgbClr val="FF0000"/>
                </a:solidFill>
                <a:cs typeface="Calibri" pitchFamily="34" charset="0"/>
              </a:rPr>
              <a:t>CRN…include 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ONLY the five digits in the </a:t>
            </a:r>
            <a:r>
              <a:rPr lang="en-US" sz="2800" b="1" dirty="0" smtClean="0">
                <a:solidFill>
                  <a:srgbClr val="FF0000"/>
                </a:solidFill>
                <a:cs typeface="Calibri" pitchFamily="34" charset="0"/>
              </a:rPr>
              <a:t>label:  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Calibri" pitchFamily="34" charset="0"/>
              </a:rPr>
              <a:t>62403.docx or 62403.pdf</a:t>
            </a:r>
          </a:p>
          <a:p>
            <a:pPr algn="l"/>
            <a:endParaRPr lang="en-US" sz="280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cs typeface="Arial" pitchFamily="34" charset="0"/>
            </a:endParaRPr>
          </a:p>
        </p:txBody>
      </p:sp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658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3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201" y="914400"/>
            <a:ext cx="6572368" cy="17526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See the </a:t>
            </a:r>
            <a:r>
              <a:rPr lang="en-US" sz="3200" b="1" i="1" u="sng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assessment website 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for additional information such as General Education Learning Outcomes and other assessment specific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  <a:cs typeface="Calibri" pitchFamily="34" charset="0"/>
              </a:rPr>
            </a:b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458200" cy="2743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find the Assessment Website…</a:t>
            </a:r>
          </a:p>
          <a:p>
            <a:pPr algn="l"/>
            <a:r>
              <a:rPr lang="en-US" sz="3200" b="1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 to A-Z index      Assessment      Updates What’s Due?  </a:t>
            </a:r>
          </a:p>
          <a:p>
            <a:pPr algn="l"/>
            <a:endParaRPr lang="en-US" sz="1200" b="1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3200" b="1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Contact</a:t>
            </a:r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Dr. Josie Welsh</a:t>
            </a:r>
          </a:p>
          <a:p>
            <a:pPr algn="l"/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2"/>
              </a:rPr>
              <a:t>jwelsh@astate.edu</a:t>
            </a:r>
            <a:r>
              <a:rPr lang="en-US" sz="3200" b="1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972-2989</a:t>
            </a:r>
            <a:endParaRPr lang="en-US" sz="3200" b="1" dirty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00400" y="3608989"/>
            <a:ext cx="4450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72997" y="3607565"/>
            <a:ext cx="4450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96200" y="3622862"/>
            <a:ext cx="4450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BD85B5B6-CE21-4400-A06C-13ADFFB3AD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304800"/>
            <a:ext cx="15658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768096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Who’s New at ASU…</a:t>
            </a:r>
            <a:endParaRPr lang="en-US" sz="60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429000" y="2057400"/>
            <a:ext cx="4800600" cy="411928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Dr. Brad Rawlins</a:t>
            </a:r>
          </a:p>
          <a:p>
            <a:pPr marL="114300" indent="0"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Dean</a:t>
            </a:r>
          </a:p>
          <a:p>
            <a:pPr marL="114300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College of Communications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2985493" cy="4495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77200" cy="990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Pristina" pitchFamily="66" charset="0"/>
              </a:rPr>
              <a:t>Change in Undergraduate Admissions</a:t>
            </a:r>
            <a:endParaRPr lang="en-US" sz="4800" b="1" dirty="0">
              <a:solidFill>
                <a:srgbClr val="FF0000"/>
              </a:solidFill>
              <a:latin typeface="Pristina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7239000" cy="2819400"/>
          </a:xfrm>
        </p:spPr>
        <p:txBody>
          <a:bodyPr>
            <a:noAutofit/>
          </a:bodyPr>
          <a:lstStyle/>
          <a:p>
            <a:r>
              <a:rPr lang="en-US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Undergraduate Admissions has moved to the Office of the Registrar, which has been renamed as 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Office of Admissions, Records and Registration</a:t>
            </a:r>
            <a:r>
              <a:rPr lang="en-US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 recruitment initiatives will be provided by the Office of Recruitment in Student Affairs.</a:t>
            </a:r>
            <a:endParaRPr lang="en-US" sz="2400" b="1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4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rtar 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10172">
            <a:off x="128677" y="428528"/>
            <a:ext cx="1956830" cy="1104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3152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accent1"/>
                </a:solidFill>
                <a:latin typeface="Pristina" pitchFamily="66" charset="0"/>
              </a:rPr>
              <a:t>First Year Convocation…</a:t>
            </a:r>
            <a:endParaRPr lang="en-US" sz="6600" b="1" dirty="0">
              <a:solidFill>
                <a:schemeClr val="accent1"/>
              </a:solidFill>
              <a:latin typeface="Pristin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>
                <a:cs typeface="Arial" pitchFamily="34" charset="0"/>
              </a:rPr>
              <a:t>Don’t forget </a:t>
            </a:r>
          </a:p>
          <a:p>
            <a:pPr algn="ctr">
              <a:buNone/>
            </a:pPr>
            <a:r>
              <a:rPr lang="en-US" sz="3600" b="1" dirty="0" smtClean="0">
                <a:cs typeface="Arial" pitchFamily="34" charset="0"/>
              </a:rPr>
              <a:t>  First Year Convocation</a:t>
            </a:r>
          </a:p>
          <a:p>
            <a:pPr algn="ctr">
              <a:buNone/>
            </a:pPr>
            <a:r>
              <a:rPr lang="en-US" sz="3600" b="1" dirty="0" smtClean="0">
                <a:cs typeface="Arial" pitchFamily="34" charset="0"/>
              </a:rPr>
              <a:t>Sunday</a:t>
            </a:r>
            <a:r>
              <a:rPr lang="en-US" sz="3600" b="1" dirty="0">
                <a:cs typeface="Arial" pitchFamily="34" charset="0"/>
              </a:rPr>
              <a:t>, August </a:t>
            </a:r>
            <a:r>
              <a:rPr lang="en-US" sz="3600" b="1" dirty="0" smtClean="0">
                <a:cs typeface="Arial" pitchFamily="34" charset="0"/>
              </a:rPr>
              <a:t>19</a:t>
            </a:r>
            <a:endParaRPr lang="en-US" sz="3600" b="1" dirty="0"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>
                <a:cs typeface="Arial" pitchFamily="34" charset="0"/>
              </a:rPr>
              <a:t>Faculty line up at 1:30 pm in </a:t>
            </a:r>
            <a:r>
              <a:rPr lang="en-US" sz="3600" b="1" dirty="0" err="1">
                <a:cs typeface="Arial" pitchFamily="34" charset="0"/>
              </a:rPr>
              <a:t>Hames</a:t>
            </a:r>
            <a:r>
              <a:rPr lang="en-US" sz="3600" b="1" dirty="0">
                <a:cs typeface="Arial" pitchFamily="34" charset="0"/>
              </a:rPr>
              <a:t> Room, Convocation Center </a:t>
            </a:r>
          </a:p>
          <a:p>
            <a:pPr algn="ctr">
              <a:buNone/>
            </a:pPr>
            <a:r>
              <a:rPr lang="en-US" sz="3600" b="1" dirty="0">
                <a:cs typeface="Arial" pitchFamily="34" charset="0"/>
              </a:rPr>
              <a:t>(use </a:t>
            </a:r>
            <a:r>
              <a:rPr lang="en-US" sz="3600" b="1" dirty="0">
                <a:solidFill>
                  <a:srgbClr val="CC0000"/>
                </a:solidFill>
                <a:cs typeface="Arial" pitchFamily="34" charset="0"/>
              </a:rPr>
              <a:t>Red </a:t>
            </a:r>
            <a:r>
              <a:rPr lang="en-US" sz="3600" b="1" dirty="0">
                <a:cs typeface="Arial" pitchFamily="34" charset="0"/>
              </a:rPr>
              <a:t>Box Office entrance)</a:t>
            </a:r>
          </a:p>
          <a:p>
            <a:pPr algn="ctr">
              <a:buNone/>
            </a:pPr>
            <a:r>
              <a:rPr lang="en-US" sz="3600" b="1" dirty="0">
                <a:cs typeface="Arial" pitchFamily="34" charset="0"/>
              </a:rPr>
              <a:t>Please wear your </a:t>
            </a:r>
            <a:r>
              <a:rPr lang="en-US" sz="3600" b="1" dirty="0" smtClean="0">
                <a:cs typeface="Arial" pitchFamily="34" charset="0"/>
              </a:rPr>
              <a:t>academic regalia</a:t>
            </a:r>
            <a:endParaRPr lang="en-US" sz="3600" b="1" dirty="0"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543800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Pristina" pitchFamily="66" charset="0"/>
              </a:rPr>
              <a:t>WN Grading Reminder…</a:t>
            </a:r>
            <a:endParaRPr lang="en-US" dirty="0"/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1658325"/>
            <a:ext cx="7543800" cy="4191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Failure to participate in WN grading may require ASU to pay back inappropriately awarded financial aid for students who never attended and were not reported as such with a WN</a:t>
            </a:r>
          </a:p>
          <a:p>
            <a:pPr marL="64008" indent="0">
              <a:buNone/>
            </a:pPr>
            <a:endPara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Please monitor attendance from August 20-September 4 and report non-attenders during the WN grading period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944562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Pristina" pitchFamily="66" charset="0"/>
              </a:rPr>
              <a:t>Today’s Door Prizes…</a:t>
            </a:r>
            <a:endParaRPr lang="en-US" sz="4800" b="1" dirty="0">
              <a:solidFill>
                <a:srgbClr val="FF0000"/>
              </a:solidFill>
              <a:latin typeface="Pristin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78316"/>
            <a:ext cx="830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Sign up at table outside Centennial Hall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Door Prizes will be awarded during lunch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Must be present to win!</a:t>
            </a:r>
          </a:p>
          <a:p>
            <a:endParaRPr lang="en-US" sz="1100" b="1" dirty="0"/>
          </a:p>
          <a:p>
            <a:r>
              <a:rPr lang="en-US" sz="2800" b="1" dirty="0" smtClean="0"/>
              <a:t>Some of the prizes to be given away…</a:t>
            </a:r>
          </a:p>
          <a:p>
            <a:endParaRPr lang="en-US" sz="11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Dell </a:t>
            </a:r>
            <a:r>
              <a:rPr lang="en-US" sz="2800" b="1" dirty="0" err="1" smtClean="0"/>
              <a:t>Inspiron</a:t>
            </a:r>
            <a:r>
              <a:rPr lang="en-US" sz="2800" b="1" dirty="0" smtClean="0"/>
              <a:t> Laptop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Two, $1000 Professional Development Awards (may be used for travel, workshop,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Two, Course </a:t>
            </a:r>
            <a:r>
              <a:rPr lang="en-US" sz="2800" b="1" dirty="0"/>
              <a:t>R</a:t>
            </a:r>
            <a:r>
              <a:rPr lang="en-US" sz="2800" b="1" dirty="0" smtClean="0"/>
              <a:t>eassignment Awards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Tee Shirts, Tote Bags, Umbrellas and more!</a:t>
            </a:r>
            <a:endParaRPr lang="en-US" sz="2800" b="1" dirty="0"/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5598695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325"/>
            <a:ext cx="3754418" cy="2225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8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28194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Located on the first floor of the Administration Building across from Creative Services</a:t>
            </a:r>
            <a:endParaRPr lang="en-US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9224" y="914400"/>
            <a:ext cx="4308976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Pristina" pitchFamily="66" charset="0"/>
              </a:rPr>
              <a:t>New Faculty Association Office…</a:t>
            </a:r>
            <a:endParaRPr lang="en-US" sz="5400" b="1" dirty="0">
              <a:solidFill>
                <a:srgbClr val="FF0000"/>
              </a:solidFill>
              <a:latin typeface="Pristina" pitchFamily="66" charset="0"/>
            </a:endParaRPr>
          </a:p>
        </p:txBody>
      </p:sp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620000" cy="41148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Arkansas State University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educates</a:t>
            </a:r>
            <a:r>
              <a:rPr lang="en-US" b="1" dirty="0" smtClean="0">
                <a:latin typeface="+mn-lt"/>
              </a:rPr>
              <a:t> leaders,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enhances</a:t>
            </a:r>
            <a:r>
              <a:rPr lang="en-US" b="1" dirty="0" smtClean="0">
                <a:latin typeface="+mn-lt"/>
              </a:rPr>
              <a:t> intellectual growth and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enriches</a:t>
            </a:r>
            <a:r>
              <a:rPr lang="en-US" b="1" dirty="0" smtClean="0">
                <a:latin typeface="+mn-lt"/>
              </a:rPr>
              <a:t> lives.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1489098" cy="14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8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88421"/>
            <a:ext cx="7146925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Pristina" pitchFamily="66" charset="0"/>
              </a:rPr>
              <a:t>Who’s New at ASU…</a:t>
            </a:r>
            <a:endParaRPr lang="en-US" sz="6000" b="1" dirty="0">
              <a:solidFill>
                <a:srgbClr val="FF0000"/>
              </a:solidFill>
              <a:latin typeface="Pristina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114800" y="1600200"/>
            <a:ext cx="4267200" cy="3730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Dr. Thilla Sivakumaran</a:t>
            </a:r>
          </a:p>
          <a:p>
            <a:pPr marL="114300" indent="0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Dean</a:t>
            </a:r>
          </a:p>
          <a:p>
            <a:pPr marL="114300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College of </a:t>
            </a: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Education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2432"/>
            <a:ext cx="3276600" cy="49303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440737" cy="1447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  <a:latin typeface="Lucida Handwriting" pitchFamily="66" charset="0"/>
              </a:rPr>
              <a:t>Who’s New at ASU…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4038600" y="1981200"/>
            <a:ext cx="4267200" cy="2286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Dr. Don Bowyer</a:t>
            </a:r>
          </a:p>
          <a:p>
            <a:pPr marL="114300" indent="0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Dean</a:t>
            </a:r>
          </a:p>
          <a:p>
            <a:pPr marL="114300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College of</a:t>
            </a: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Fine Arts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257550" cy="4343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8096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Pristina" pitchFamily="66" charset="0"/>
              </a:rPr>
              <a:t>Who’s New at ASU…</a:t>
            </a:r>
            <a:endParaRPr lang="en-US" sz="6000" b="1" dirty="0">
              <a:solidFill>
                <a:srgbClr val="FF0000"/>
              </a:solidFill>
              <a:latin typeface="Pristina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3581400" y="2133600"/>
            <a:ext cx="5343525" cy="2286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Lauri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Umansky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Dean</a:t>
            </a:r>
          </a:p>
          <a:p>
            <a:pPr marL="114300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College of </a:t>
            </a:r>
          </a:p>
          <a:p>
            <a:pPr marL="11430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Humanities &amp; </a:t>
            </a:r>
          </a:p>
          <a:p>
            <a:pPr marL="11430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Social Sciences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" y="1676400"/>
            <a:ext cx="3841825" cy="43787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46" y="5558742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990600" y="2590800"/>
            <a:ext cx="7148512" cy="1752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Lynita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Cooksey</a:t>
            </a:r>
          </a:p>
          <a:p>
            <a:pPr marL="114300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Interim Provost and Vice Chancellor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001000" cy="2438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effectLst/>
                <a:latin typeface="Pristina" pitchFamily="66" charset="0"/>
              </a:rPr>
              <a:t>Reassignments in Academic Affairs &amp; Research…</a:t>
            </a:r>
            <a:endParaRPr lang="en-US" sz="5400" b="1" dirty="0"/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4294967295"/>
          </p:nvPr>
        </p:nvSpPr>
        <p:spPr>
          <a:xfrm>
            <a:off x="762000" y="2133600"/>
            <a:ext cx="7383463" cy="1752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Dr. Andy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Sustich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Interim Associate Vice Chancellor for Research and Technology Transfer</a:t>
            </a:r>
          </a:p>
          <a:p>
            <a:pPr marL="114300" indent="0">
              <a:buNone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Interim Director of the Arkansas Biosciences Institute</a:t>
            </a:r>
          </a:p>
          <a:p>
            <a:pPr marL="114300" indent="0">
              <a:buNone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Dean of the Graduate School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605713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Reassignments in Academic Affairs &amp; Research…</a:t>
            </a:r>
            <a:endParaRPr lang="en-US" sz="4800" b="1" dirty="0">
              <a:solidFill>
                <a:srgbClr val="FF0000"/>
              </a:solidFill>
              <a:effectLst/>
              <a:latin typeface="Pristina" pitchFamily="66" charset="0"/>
            </a:endParaRPr>
          </a:p>
        </p:txBody>
      </p:sp>
      <p:pic>
        <p:nvPicPr>
          <p:cNvPr id="6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3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362200"/>
            <a:ext cx="7383462" cy="3770313"/>
          </a:xfrm>
        </p:spPr>
        <p:txBody>
          <a:bodyPr>
            <a:normAutofit/>
          </a:bodyPr>
          <a:lstStyle/>
          <a:p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 Gina Hogue</a:t>
            </a:r>
          </a:p>
          <a:p>
            <a:pPr marL="114300" indent="0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Interim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Associate Vice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Chancellor</a:t>
            </a: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Academic Services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1" y="228600"/>
            <a:ext cx="8077199" cy="2438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effectLst/>
                <a:latin typeface="Pristina" pitchFamily="66" charset="0"/>
              </a:rPr>
              <a:t>Reassignments in Academic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Affairs &amp; Research</a:t>
            </a:r>
            <a:r>
              <a:rPr lang="en-US" sz="5400" b="1" dirty="0">
                <a:solidFill>
                  <a:srgbClr val="FF0000"/>
                </a:solidFill>
                <a:effectLst/>
                <a:latin typeface="Pristina" pitchFamily="66" charset="0"/>
              </a:rPr>
              <a:t>…</a:t>
            </a:r>
            <a:endParaRPr lang="en-US" sz="5400" b="1" dirty="0">
              <a:effectLst/>
              <a:latin typeface="Pristina" pitchFamily="66" charset="0"/>
            </a:endParaRPr>
          </a:p>
        </p:txBody>
      </p:sp>
      <p:pic>
        <p:nvPicPr>
          <p:cNvPr id="4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791327" y="2209800"/>
            <a:ext cx="7438273" cy="2743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Dr. Bud Kennedy</a:t>
            </a:r>
          </a:p>
          <a:p>
            <a:pPr marL="114300" indent="0">
              <a:buNone/>
            </a:pPr>
            <a:endParaRPr lang="en-US" sz="13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Interim Dean</a:t>
            </a:r>
          </a:p>
          <a:p>
            <a:pPr marL="11430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College of Agriculture &amp; Technology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239000" cy="1470025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Pristina" pitchFamily="66" charset="0"/>
              </a:rPr>
              <a:t>Reassignment in Agriculture &amp;Technology…</a:t>
            </a:r>
            <a:endParaRPr lang="en-US" sz="5400" b="1" dirty="0">
              <a:latin typeface="Pristina" pitchFamily="66" charset="0"/>
            </a:endParaRPr>
          </a:p>
        </p:txBody>
      </p:sp>
      <p:pic>
        <p:nvPicPr>
          <p:cNvPr id="5" name="Picture 2" descr="BD85B5B6-CE21-4400-A06C-13ADFFB3AD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1523" cy="5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6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FF00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FF0000"/>
      </a:accent6>
      <a:hlink>
        <a:srgbClr val="FF9900"/>
      </a:hlink>
      <a:folHlink>
        <a:srgbClr val="FF00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2310</TotalTime>
  <Words>676</Words>
  <Application>Microsoft Office PowerPoint</Application>
  <PresentationFormat>On-screen Show (4:3)</PresentationFormat>
  <Paragraphs>157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 2012 Fall Faculty Conference</vt:lpstr>
      <vt:lpstr>Who’s New at ASU…</vt:lpstr>
      <vt:lpstr>Who’s New at ASU…</vt:lpstr>
      <vt:lpstr>Who’s New at ASU…</vt:lpstr>
      <vt:lpstr>Who’s New at ASU…</vt:lpstr>
      <vt:lpstr>Reassignments in Academic Affairs &amp; Research…</vt:lpstr>
      <vt:lpstr>Reassignments in Academic Affairs &amp; Research…</vt:lpstr>
      <vt:lpstr>Reassignments in Academic Affairs &amp; Research…</vt:lpstr>
      <vt:lpstr>Reassignment in Agriculture &amp;Technology…</vt:lpstr>
      <vt:lpstr>Reassignment in Business…</vt:lpstr>
      <vt:lpstr>Reassignments in Humanities &amp; Social Sciences…</vt:lpstr>
      <vt:lpstr>Reassignments in University College…</vt:lpstr>
      <vt:lpstr>Reassignment in Sciences  &amp;Mathematics…</vt:lpstr>
      <vt:lpstr>Reassignment in the Library…</vt:lpstr>
      <vt:lpstr>Changes in the Honors College…</vt:lpstr>
      <vt:lpstr>Higher Learning Commission  Self-Study Update …</vt:lpstr>
      <vt:lpstr>Assessment Update…</vt:lpstr>
      <vt:lpstr>Change in Syllabi Submission Process</vt:lpstr>
      <vt:lpstr>See the assessment website for additional information such as General Education Learning Outcomes and other assessment specifics </vt:lpstr>
      <vt:lpstr>Change in Undergraduate Admissions</vt:lpstr>
      <vt:lpstr>First Year Convocation…</vt:lpstr>
      <vt:lpstr>WN Grading Reminder…</vt:lpstr>
      <vt:lpstr>Today’s Door Prizes…</vt:lpstr>
      <vt:lpstr>New Faculty Association Office…</vt:lpstr>
      <vt:lpstr>Arkansas State University educates leaders, enhances intellectual growth and enriches lives.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</dc:title>
  <dc:creator>Lynita</dc:creator>
  <cp:lastModifiedBy>Jeannie Cossey</cp:lastModifiedBy>
  <cp:revision>65</cp:revision>
  <dcterms:created xsi:type="dcterms:W3CDTF">2011-08-14T00:36:25Z</dcterms:created>
  <dcterms:modified xsi:type="dcterms:W3CDTF">2012-08-14T21:02:53Z</dcterms:modified>
</cp:coreProperties>
</file>