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2" r:id="rId2"/>
    <p:sldId id="263" r:id="rId3"/>
    <p:sldId id="264" r:id="rId4"/>
    <p:sldId id="265" r:id="rId5"/>
    <p:sldId id="279" r:id="rId6"/>
    <p:sldId id="280" r:id="rId7"/>
    <p:sldId id="281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066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roposal\Proposal\Cache%20River%20Data\2013\Working%20data%20files\Data%20by%20Date%20with%20Analysis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Mary.Kilmer\Desktop\ELF\ELF%20data\data%20collection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LF\Channel%20vs.%20Natural\ELF%20data\final%20data%20and%20analysi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ache%20River%20Data\2013\Data%20by%20Date%20for%20Middle%20Cach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roposal\Proposal\Cache%20River%20Data\2013\Working%20data%20files\Data%20by%20Date%20with%20Analysi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y.Kilmer\Desktop\Cache%20River%20Data\2013\Working%20data%20files\Data%20by%20Date%20with%20Analysi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y.Kilmer\Desktop\ELF\ELF%20data\data%20collectio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y.Kilmer\Desktop\ELF\ELF%20data\data%20collection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ELF\Channel%20vs.%20Natural\ELF%20data\data%20collection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E:\ELF\Channel%20vs.%20Natural\ELF%20data\data%20collection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Mary.Kilmer\Desktop\ELF\ELF%20data\data%20collection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Mary.Kilmer\Desktop\ELF\ELF%20data\data%20collec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en-US">
                <a:solidFill>
                  <a:schemeClr val="tx1"/>
                </a:solidFill>
              </a:rPr>
              <a:t>TSS (mg/L)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2263890742470751"/>
          <c:y val="0.17358951932026379"/>
          <c:w val="0.84628764624760888"/>
          <c:h val="0.671807279365869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proposal!$O$1</c:f>
              <c:strCache>
                <c:ptCount val="1"/>
                <c:pt idx="0">
                  <c:v>Turbidity (NTU)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errBars>
            <c:errBarType val="both"/>
            <c:errValType val="cust"/>
            <c:noEndCap val="0"/>
            <c:plus>
              <c:numRef>
                <c:f>proposal!$P$6:$P$7</c:f>
                <c:numCache>
                  <c:formatCode>General</c:formatCode>
                  <c:ptCount val="2"/>
                  <c:pt idx="0">
                    <c:v>8.1216159619319139</c:v>
                  </c:pt>
                  <c:pt idx="1">
                    <c:v>5.985819641044352</c:v>
                  </c:pt>
                </c:numCache>
              </c:numRef>
            </c:plus>
            <c:minus>
              <c:numRef>
                <c:f>proposal!$P$6:$P$7</c:f>
                <c:numCache>
                  <c:formatCode>General</c:formatCode>
                  <c:ptCount val="2"/>
                  <c:pt idx="0">
                    <c:v>8.1216159619319139</c:v>
                  </c:pt>
                  <c:pt idx="1">
                    <c:v>5.985819641044352</c:v>
                  </c:pt>
                </c:numCache>
              </c:numRef>
            </c:minus>
          </c:errBars>
          <c:cat>
            <c:strRef>
              <c:f>proposal!$N$6:$N$7</c:f>
              <c:strCache>
                <c:ptCount val="2"/>
                <c:pt idx="0">
                  <c:v>Less altered (n=9)</c:v>
                </c:pt>
                <c:pt idx="1">
                  <c:v>More altered (n=14)</c:v>
                </c:pt>
              </c:strCache>
            </c:strRef>
          </c:cat>
          <c:val>
            <c:numRef>
              <c:f>proposal!$O$6:$O$7</c:f>
              <c:numCache>
                <c:formatCode>0.00</c:formatCode>
                <c:ptCount val="2"/>
                <c:pt idx="0">
                  <c:v>36.918152222222233</c:v>
                </c:pt>
                <c:pt idx="1">
                  <c:v>95.000235976190481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797312"/>
        <c:axId val="86799104"/>
      </c:barChart>
      <c:catAx>
        <c:axId val="867973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86799104"/>
        <c:crosses val="autoZero"/>
        <c:auto val="1"/>
        <c:lblAlgn val="ctr"/>
        <c:lblOffset val="100"/>
        <c:noMultiLvlLbl val="0"/>
      </c:catAx>
      <c:valAx>
        <c:axId val="8679910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8679731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aseline="0"/>
            </a:pPr>
            <a:r>
              <a:rPr lang="en-US" sz="1800" dirty="0" smtClean="0"/>
              <a:t>Mean Turbidity Values</a:t>
            </a:r>
            <a:endParaRPr lang="en-US" sz="1800" dirty="0"/>
          </a:p>
        </c:rich>
      </c:tx>
      <c:layout>
        <c:manualLayout>
          <c:xMode val="edge"/>
          <c:yMode val="edge"/>
          <c:x val="0.259172061540553"/>
          <c:y val="2.222207393567329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3439838402552621"/>
          <c:y val="0.17904785566852688"/>
          <c:w val="0.71159667541557303"/>
          <c:h val="0.664021481538108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'Channel vs. natural'!$J$6</c:f>
              <c:strCache>
                <c:ptCount val="1"/>
                <c:pt idx="0">
                  <c:v>Turbidity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cat>
            <c:strRef>
              <c:f>'Channel vs. natural'!$K$5:$L$5</c:f>
              <c:strCache>
                <c:ptCount val="2"/>
                <c:pt idx="0">
                  <c:v>Channel</c:v>
                </c:pt>
                <c:pt idx="1">
                  <c:v>Natural</c:v>
                </c:pt>
              </c:strCache>
            </c:strRef>
          </c:cat>
          <c:val>
            <c:numRef>
              <c:f>'Channel vs. natural'!$K$6:$L$6</c:f>
              <c:numCache>
                <c:formatCode>General</c:formatCode>
                <c:ptCount val="2"/>
                <c:pt idx="0">
                  <c:v>47.417803030302878</c:v>
                </c:pt>
                <c:pt idx="1">
                  <c:v>10.335833333333371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3"/>
        <c:overlap val="-2"/>
        <c:axId val="88563072"/>
        <c:axId val="88565248"/>
      </c:barChart>
      <c:catAx>
        <c:axId val="88563072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 smtClean="0"/>
                  <a:t>Agricultural          Non-agricultural 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0.21145236421992231"/>
              <c:y val="0.86961272128218015"/>
            </c:manualLayout>
          </c:layout>
          <c:overlay val="0"/>
        </c:title>
        <c:majorTickMark val="out"/>
        <c:minorTickMark val="none"/>
        <c:tickLblPos val="none"/>
        <c:crossAx val="88565248"/>
        <c:crosses val="autoZero"/>
        <c:auto val="1"/>
        <c:lblAlgn val="ctr"/>
        <c:lblOffset val="100"/>
        <c:tickLblSkip val="1"/>
        <c:noMultiLvlLbl val="0"/>
      </c:catAx>
      <c:valAx>
        <c:axId val="885652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 baseline="0"/>
                </a:pPr>
                <a:r>
                  <a:rPr lang="en-US" sz="2000" baseline="0" dirty="0" err="1"/>
                  <a:t>nTu</a:t>
                </a:r>
                <a:endParaRPr lang="en-US" sz="2000" baseline="0" dirty="0"/>
              </a:p>
            </c:rich>
          </c:tx>
          <c:layout>
            <c:manualLayout>
              <c:xMode val="edge"/>
              <c:yMode val="edge"/>
              <c:x val="0"/>
              <c:y val="0.3846535433070868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88563072"/>
        <c:crosses val="autoZero"/>
        <c:crossBetween val="between"/>
        <c:majorUnit val="10"/>
      </c:valAx>
    </c:plotArea>
    <c:plotVisOnly val="1"/>
    <c:dispBlanksAs val="gap"/>
    <c:showDLblsOverMax val="0"/>
  </c:chart>
  <c:spPr>
    <a:noFill/>
    <a:ln>
      <a:solidFill>
        <a:srgbClr val="FFFFFF"/>
      </a:solidFill>
    </a:ln>
  </c:sp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aseline="0"/>
            </a:pPr>
            <a:r>
              <a:rPr lang="en-US" sz="2000" baseline="0"/>
              <a:t>Dissolved Nitrates By Sampling Date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Stats!$P$61</c:f>
              <c:strCache>
                <c:ptCount val="1"/>
                <c:pt idx="0">
                  <c:v>Agricultural</c:v>
                </c:pt>
              </c:strCache>
            </c:strRef>
          </c:tx>
          <c:spPr>
            <a:ln>
              <a:solidFill>
                <a:schemeClr val="bg2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Stats!$Q$60:$AB$60</c:f>
              <c:numCache>
                <c:formatCode>d\-mmm</c:formatCode>
                <c:ptCount val="12"/>
                <c:pt idx="0">
                  <c:v>41363</c:v>
                </c:pt>
                <c:pt idx="1">
                  <c:v>41395</c:v>
                </c:pt>
                <c:pt idx="2">
                  <c:v>41417</c:v>
                </c:pt>
                <c:pt idx="3">
                  <c:v>41432</c:v>
                </c:pt>
                <c:pt idx="4">
                  <c:v>41444</c:v>
                </c:pt>
                <c:pt idx="5">
                  <c:v>41465</c:v>
                </c:pt>
                <c:pt idx="6">
                  <c:v>41479</c:v>
                </c:pt>
                <c:pt idx="7">
                  <c:v>41491</c:v>
                </c:pt>
                <c:pt idx="8">
                  <c:v>41516</c:v>
                </c:pt>
                <c:pt idx="9">
                  <c:v>41531</c:v>
                </c:pt>
                <c:pt idx="10">
                  <c:v>41546</c:v>
                </c:pt>
                <c:pt idx="11">
                  <c:v>41563</c:v>
                </c:pt>
              </c:numCache>
            </c:numRef>
          </c:cat>
          <c:val>
            <c:numRef>
              <c:f>Stats!$Q$61:$AB$61</c:f>
              <c:numCache>
                <c:formatCode>General</c:formatCode>
                <c:ptCount val="12"/>
                <c:pt idx="0">
                  <c:v>0.18142499999999998</c:v>
                </c:pt>
                <c:pt idx="1">
                  <c:v>0.48453749999999995</c:v>
                </c:pt>
                <c:pt idx="2">
                  <c:v>0.83411250000000003</c:v>
                </c:pt>
                <c:pt idx="3">
                  <c:v>0.34293749999999995</c:v>
                </c:pt>
                <c:pt idx="4">
                  <c:v>0.6615375</c:v>
                </c:pt>
                <c:pt idx="5">
                  <c:v>0.22788749999999999</c:v>
                </c:pt>
                <c:pt idx="6">
                  <c:v>1.5642374999999999</c:v>
                </c:pt>
                <c:pt idx="7">
                  <c:v>0.10841249999999999</c:v>
                </c:pt>
                <c:pt idx="8">
                  <c:v>0.1416</c:v>
                </c:pt>
                <c:pt idx="9">
                  <c:v>0.20576249999999996</c:v>
                </c:pt>
                <c:pt idx="10">
                  <c:v>0.47790000000000005</c:v>
                </c:pt>
                <c:pt idx="11">
                  <c:v>0.68321999999999994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Stats!$P$62</c:f>
              <c:strCache>
                <c:ptCount val="1"/>
                <c:pt idx="0">
                  <c:v>Non-agricultural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Stats!$Q$60:$AB$60</c:f>
              <c:numCache>
                <c:formatCode>d\-mmm</c:formatCode>
                <c:ptCount val="12"/>
                <c:pt idx="0">
                  <c:v>41363</c:v>
                </c:pt>
                <c:pt idx="1">
                  <c:v>41395</c:v>
                </c:pt>
                <c:pt idx="2">
                  <c:v>41417</c:v>
                </c:pt>
                <c:pt idx="3">
                  <c:v>41432</c:v>
                </c:pt>
                <c:pt idx="4">
                  <c:v>41444</c:v>
                </c:pt>
                <c:pt idx="5">
                  <c:v>41465</c:v>
                </c:pt>
                <c:pt idx="6">
                  <c:v>41479</c:v>
                </c:pt>
                <c:pt idx="7">
                  <c:v>41491</c:v>
                </c:pt>
                <c:pt idx="8">
                  <c:v>41516</c:v>
                </c:pt>
                <c:pt idx="9">
                  <c:v>41531</c:v>
                </c:pt>
                <c:pt idx="10">
                  <c:v>41546</c:v>
                </c:pt>
                <c:pt idx="11">
                  <c:v>41563</c:v>
                </c:pt>
              </c:numCache>
            </c:numRef>
          </c:cat>
          <c:val>
            <c:numRef>
              <c:f>Stats!$Q$62:$AB$62</c:f>
              <c:numCache>
                <c:formatCode>General</c:formatCode>
                <c:ptCount val="12"/>
                <c:pt idx="0">
                  <c:v>0.190275</c:v>
                </c:pt>
                <c:pt idx="1">
                  <c:v>0.15221999999999999</c:v>
                </c:pt>
                <c:pt idx="2">
                  <c:v>0.29868749999999999</c:v>
                </c:pt>
                <c:pt idx="3">
                  <c:v>0.19248749999999998</c:v>
                </c:pt>
                <c:pt idx="4">
                  <c:v>0.33187500000000003</c:v>
                </c:pt>
                <c:pt idx="5">
                  <c:v>0.20355000000000001</c:v>
                </c:pt>
                <c:pt idx="6">
                  <c:v>0.46462500000000001</c:v>
                </c:pt>
                <c:pt idx="7">
                  <c:v>0.420375</c:v>
                </c:pt>
                <c:pt idx="8">
                  <c:v>0.56418749999999995</c:v>
                </c:pt>
                <c:pt idx="9">
                  <c:v>0.64826249999999996</c:v>
                </c:pt>
                <c:pt idx="10">
                  <c:v>0.67923749999999994</c:v>
                </c:pt>
                <c:pt idx="11">
                  <c:v>0.43254375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407168"/>
        <c:axId val="98408704"/>
      </c:lineChart>
      <c:dateAx>
        <c:axId val="98407168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8408704"/>
        <c:crosses val="autoZero"/>
        <c:auto val="1"/>
        <c:lblOffset val="100"/>
        <c:baseTimeUnit val="days"/>
        <c:majorUnit val="15"/>
        <c:majorTimeUnit val="days"/>
      </c:dateAx>
      <c:valAx>
        <c:axId val="984087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ppm</a:t>
                </a:r>
              </a:p>
            </c:rich>
          </c:tx>
          <c:layout>
            <c:manualLayout>
              <c:xMode val="edge"/>
              <c:yMode val="edge"/>
              <c:x val="1.9444444444444445E-2"/>
              <c:y val="0.4268886701662307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8407168"/>
        <c:crosses val="autoZero"/>
        <c:crossBetween val="between"/>
      </c:valAx>
    </c:plotArea>
    <c:plotVisOnly val="1"/>
    <c:dispBlanksAs val="gap"/>
    <c:showDLblsOverMax val="0"/>
  </c:chart>
  <c:spPr>
    <a:noFill/>
    <a:ln>
      <a:solidFill>
        <a:schemeClr val="bg1"/>
      </a:solidFill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NO</a:t>
            </a:r>
            <a:r>
              <a:rPr lang="en-US" baseline="-25000"/>
              <a:t>3</a:t>
            </a:r>
            <a:r>
              <a:rPr lang="en-US" baseline="30000"/>
              <a:t>-</a:t>
            </a:r>
            <a:r>
              <a:rPr lang="en-US"/>
              <a:t> for Cache River watershed</a:t>
            </a:r>
          </a:p>
        </c:rich>
      </c:tx>
      <c:layout>
        <c:manualLayout>
          <c:xMode val="edge"/>
          <c:yMode val="edge"/>
          <c:x val="0.27290017018605212"/>
          <c:y val="1.271860307676695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943007124109492E-2"/>
          <c:y val="0.15515126792121275"/>
          <c:w val="0.93176250027570084"/>
          <c:h val="0.66773433942713545"/>
        </c:manualLayout>
      </c:layout>
      <c:lineChart>
        <c:grouping val="standard"/>
        <c:varyColors val="0"/>
        <c:ser>
          <c:idx val="0"/>
          <c:order val="0"/>
          <c:tx>
            <c:strRef>
              <c:f>Sheet2!$A$31</c:f>
              <c:strCache>
                <c:ptCount val="1"/>
                <c:pt idx="0">
                  <c:v>least altered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Sheet2!$B$30:$K$30</c:f>
              <c:strCache>
                <c:ptCount val="10"/>
                <c:pt idx="0">
                  <c:v>Aug 2013</c:v>
                </c:pt>
                <c:pt idx="1">
                  <c:v>Sep 2013</c:v>
                </c:pt>
                <c:pt idx="2">
                  <c:v>Oct 2013</c:v>
                </c:pt>
                <c:pt idx="3">
                  <c:v>Nov 2013</c:v>
                </c:pt>
                <c:pt idx="4">
                  <c:v>Dec 2013</c:v>
                </c:pt>
                <c:pt idx="5">
                  <c:v>Jan 2014</c:v>
                </c:pt>
                <c:pt idx="6">
                  <c:v>Feb 2014</c:v>
                </c:pt>
                <c:pt idx="7">
                  <c:v>Mar 2014</c:v>
                </c:pt>
                <c:pt idx="8">
                  <c:v>Apr 2014</c:v>
                </c:pt>
                <c:pt idx="9">
                  <c:v>May 2014</c:v>
                </c:pt>
              </c:strCache>
            </c:strRef>
          </c:cat>
          <c:val>
            <c:numRef>
              <c:f>Sheet2!$B$31:$K$31</c:f>
              <c:numCache>
                <c:formatCode>General</c:formatCode>
                <c:ptCount val="10"/>
                <c:pt idx="0">
                  <c:v>0.49904166666666661</c:v>
                </c:pt>
                <c:pt idx="1">
                  <c:v>0.71094999999999997</c:v>
                </c:pt>
                <c:pt idx="2">
                  <c:v>0.79404166666666665</c:v>
                </c:pt>
                <c:pt idx="3">
                  <c:v>0.25369999999999998</c:v>
                </c:pt>
                <c:pt idx="4">
                  <c:v>0.54771666666666663</c:v>
                </c:pt>
                <c:pt idx="5">
                  <c:v>0.40282249999999997</c:v>
                </c:pt>
                <c:pt idx="6">
                  <c:v>1.1632833333333332</c:v>
                </c:pt>
                <c:pt idx="7">
                  <c:v>0.7282074999999999</c:v>
                </c:pt>
                <c:pt idx="8">
                  <c:v>0.55951666666666666</c:v>
                </c:pt>
                <c:pt idx="9">
                  <c:v>0.66817499999999985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Sheet2!$A$32</c:f>
              <c:strCache>
                <c:ptCount val="1"/>
                <c:pt idx="0">
                  <c:v>most altered</c:v>
                </c:pt>
              </c:strCache>
            </c:strRef>
          </c:tx>
          <c:spPr>
            <a:ln>
              <a:solidFill>
                <a:schemeClr val="bg2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Sheet2!$B$30:$K$30</c:f>
              <c:strCache>
                <c:ptCount val="10"/>
                <c:pt idx="0">
                  <c:v>Aug 2013</c:v>
                </c:pt>
                <c:pt idx="1">
                  <c:v>Sep 2013</c:v>
                </c:pt>
                <c:pt idx="2">
                  <c:v>Oct 2013</c:v>
                </c:pt>
                <c:pt idx="3">
                  <c:v>Nov 2013</c:v>
                </c:pt>
                <c:pt idx="4">
                  <c:v>Dec 2013</c:v>
                </c:pt>
                <c:pt idx="5">
                  <c:v>Jan 2014</c:v>
                </c:pt>
                <c:pt idx="6">
                  <c:v>Feb 2014</c:v>
                </c:pt>
                <c:pt idx="7">
                  <c:v>Mar 2014</c:v>
                </c:pt>
                <c:pt idx="8">
                  <c:v>Apr 2014</c:v>
                </c:pt>
                <c:pt idx="9">
                  <c:v>May 2014</c:v>
                </c:pt>
              </c:strCache>
            </c:strRef>
          </c:cat>
          <c:val>
            <c:numRef>
              <c:f>Sheet2!$B$32:$K$32</c:f>
              <c:numCache>
                <c:formatCode>General</c:formatCode>
                <c:ptCount val="10"/>
                <c:pt idx="0">
                  <c:v>0.37896964285714285</c:v>
                </c:pt>
                <c:pt idx="1">
                  <c:v>0.18426964285714284</c:v>
                </c:pt>
                <c:pt idx="2">
                  <c:v>0.6555321428571429</c:v>
                </c:pt>
                <c:pt idx="3">
                  <c:v>0.63846428571428571</c:v>
                </c:pt>
                <c:pt idx="4">
                  <c:v>1.121800714285714</c:v>
                </c:pt>
                <c:pt idx="5">
                  <c:v>0.46487785714285706</c:v>
                </c:pt>
                <c:pt idx="6">
                  <c:v>2.0870196428571428</c:v>
                </c:pt>
                <c:pt idx="7">
                  <c:v>0.94350482142857139</c:v>
                </c:pt>
                <c:pt idx="8">
                  <c:v>0.62676964285714276</c:v>
                </c:pt>
                <c:pt idx="9">
                  <c:v>0.58283571428571423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438144"/>
        <c:axId val="98448128"/>
      </c:lineChart>
      <c:catAx>
        <c:axId val="984381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8448128"/>
        <c:crosses val="autoZero"/>
        <c:auto val="1"/>
        <c:lblAlgn val="ctr"/>
        <c:lblOffset val="100"/>
        <c:noMultiLvlLbl val="0"/>
      </c:catAx>
      <c:valAx>
        <c:axId val="984481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ppm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84381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322148547221071"/>
          <c:y val="3.3067663730501143E-2"/>
        </c:manualLayout>
      </c:layout>
      <c:overlay val="0"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160455842762594"/>
          <c:y val="0.17098539800139256"/>
          <c:w val="0.86011780661093462"/>
          <c:h val="0.66041238431424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proposal!$O$1</c:f>
              <c:strCache>
                <c:ptCount val="1"/>
                <c:pt idx="0">
                  <c:v>Turbidity (NTU)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errBars>
            <c:errBarType val="both"/>
            <c:errValType val="cust"/>
            <c:noEndCap val="0"/>
            <c:plus>
              <c:numRef>
                <c:f>proposal!$P$2:$P$3</c:f>
                <c:numCache>
                  <c:formatCode>General</c:formatCode>
                  <c:ptCount val="2"/>
                  <c:pt idx="0">
                    <c:v>20.098951130808864</c:v>
                  </c:pt>
                  <c:pt idx="1">
                    <c:v>12.600409149433434</c:v>
                  </c:pt>
                </c:numCache>
              </c:numRef>
            </c:plus>
            <c:minus>
              <c:numRef>
                <c:f>proposal!$P$2:$P$3</c:f>
                <c:numCache>
                  <c:formatCode>General</c:formatCode>
                  <c:ptCount val="2"/>
                  <c:pt idx="0">
                    <c:v>20.098951130808864</c:v>
                  </c:pt>
                  <c:pt idx="1">
                    <c:v>12.600409149433434</c:v>
                  </c:pt>
                </c:numCache>
              </c:numRef>
            </c:minus>
          </c:errBars>
          <c:cat>
            <c:strRef>
              <c:f>proposal!$N$2:$N$3</c:f>
              <c:strCache>
                <c:ptCount val="2"/>
                <c:pt idx="0">
                  <c:v>Less altered (n=9)</c:v>
                </c:pt>
                <c:pt idx="1">
                  <c:v>More altered (n=14)</c:v>
                </c:pt>
              </c:strCache>
            </c:strRef>
          </c:cat>
          <c:val>
            <c:numRef>
              <c:f>proposal!$O$2:$O$3</c:f>
              <c:numCache>
                <c:formatCode>0.00</c:formatCode>
                <c:ptCount val="2"/>
                <c:pt idx="0">
                  <c:v>83.47155555555554</c:v>
                </c:pt>
                <c:pt idx="1">
                  <c:v>217.32042857142878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451328"/>
        <c:axId val="86452864"/>
      </c:barChart>
      <c:catAx>
        <c:axId val="864513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86452864"/>
        <c:crosses val="autoZero"/>
        <c:auto val="1"/>
        <c:lblAlgn val="ctr"/>
        <c:lblOffset val="100"/>
        <c:noMultiLvlLbl val="0"/>
      </c:catAx>
      <c:valAx>
        <c:axId val="8645286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8645132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en-US">
                <a:solidFill>
                  <a:schemeClr val="tx1"/>
                </a:solidFill>
              </a:rPr>
              <a:t>Dissolved and total nutrient levels (ppm)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proposal!$A$57</c:f>
              <c:strCache>
                <c:ptCount val="1"/>
                <c:pt idx="0">
                  <c:v>Less impacted (n=9)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proposal!$B$60:$F$60</c:f>
                <c:numCache>
                  <c:formatCode>General</c:formatCode>
                  <c:ptCount val="5"/>
                  <c:pt idx="0">
                    <c:v>3.706676191413788E-2</c:v>
                  </c:pt>
                  <c:pt idx="1">
                    <c:v>3.3152555957983863E-3</c:v>
                  </c:pt>
                  <c:pt idx="2">
                    <c:v>0.11304218534474467</c:v>
                  </c:pt>
                  <c:pt idx="3">
                    <c:v>2.8644854713715587E-2</c:v>
                  </c:pt>
                  <c:pt idx="4">
                    <c:v>1.546744347496614E-2</c:v>
                  </c:pt>
                </c:numCache>
              </c:numRef>
            </c:plus>
            <c:minus>
              <c:numRef>
                <c:f>proposal!$B$60:$F$60</c:f>
                <c:numCache>
                  <c:formatCode>General</c:formatCode>
                  <c:ptCount val="5"/>
                  <c:pt idx="0">
                    <c:v>3.706676191413788E-2</c:v>
                  </c:pt>
                  <c:pt idx="1">
                    <c:v>3.3152555957983863E-3</c:v>
                  </c:pt>
                  <c:pt idx="2">
                    <c:v>0.11304218534474467</c:v>
                  </c:pt>
                  <c:pt idx="3">
                    <c:v>2.8644854713715587E-2</c:v>
                  </c:pt>
                  <c:pt idx="4">
                    <c:v>1.546744347496614E-2</c:v>
                  </c:pt>
                </c:numCache>
              </c:numRef>
            </c:minus>
            <c:spPr>
              <a:ln>
                <a:solidFill>
                  <a:schemeClr val="tx1"/>
                </a:solidFill>
              </a:ln>
            </c:spPr>
          </c:errBars>
          <c:cat>
            <c:strRef>
              <c:f>proposal!$B$56:$F$56</c:f>
              <c:strCache>
                <c:ptCount val="5"/>
                <c:pt idx="0">
                  <c:v>PO4-3</c:v>
                </c:pt>
                <c:pt idx="1">
                  <c:v>NO2-</c:v>
                </c:pt>
                <c:pt idx="2">
                  <c:v>NO3-</c:v>
                </c:pt>
                <c:pt idx="3">
                  <c:v>Total N</c:v>
                </c:pt>
                <c:pt idx="4">
                  <c:v>Total P</c:v>
                </c:pt>
              </c:strCache>
            </c:strRef>
          </c:cat>
          <c:val>
            <c:numRef>
              <c:f>proposal!$B$57:$F$57</c:f>
              <c:numCache>
                <c:formatCode>0.00</c:formatCode>
                <c:ptCount val="5"/>
                <c:pt idx="0">
                  <c:v>0.12457522222222235</c:v>
                </c:pt>
                <c:pt idx="1">
                  <c:v>2.4024264444444443E-2</c:v>
                </c:pt>
                <c:pt idx="2">
                  <c:v>0.63274550000000074</c:v>
                </c:pt>
                <c:pt idx="3">
                  <c:v>0.55546913580246837</c:v>
                </c:pt>
                <c:pt idx="4">
                  <c:v>9.1716049382716131E-2</c:v>
                </c:pt>
              </c:numCache>
            </c:numRef>
          </c:val>
        </c:ser>
        <c:ser>
          <c:idx val="1"/>
          <c:order val="1"/>
          <c:tx>
            <c:strRef>
              <c:f>proposal!$A$58</c:f>
              <c:strCache>
                <c:ptCount val="1"/>
                <c:pt idx="0">
                  <c:v>More impacted (n=14)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proposal!$B$61:$F$61</c:f>
                <c:numCache>
                  <c:formatCode>General</c:formatCode>
                  <c:ptCount val="5"/>
                  <c:pt idx="0">
                    <c:v>1.6927123847533324E-2</c:v>
                  </c:pt>
                  <c:pt idx="1">
                    <c:v>1.812075370170568E-3</c:v>
                  </c:pt>
                  <c:pt idx="2">
                    <c:v>5.4451552971801792E-2</c:v>
                  </c:pt>
                  <c:pt idx="3">
                    <c:v>1.2638781883109776E-2</c:v>
                  </c:pt>
                  <c:pt idx="4">
                    <c:v>9.1219437162393287E-3</c:v>
                  </c:pt>
                </c:numCache>
              </c:numRef>
            </c:plus>
            <c:minus>
              <c:numRef>
                <c:f>proposal!$B$61:$F$61</c:f>
                <c:numCache>
                  <c:formatCode>General</c:formatCode>
                  <c:ptCount val="5"/>
                  <c:pt idx="0">
                    <c:v>1.6927123847533324E-2</c:v>
                  </c:pt>
                  <c:pt idx="1">
                    <c:v>1.812075370170568E-3</c:v>
                  </c:pt>
                  <c:pt idx="2">
                    <c:v>5.4451552971801792E-2</c:v>
                  </c:pt>
                  <c:pt idx="3">
                    <c:v>1.2638781883109776E-2</c:v>
                  </c:pt>
                  <c:pt idx="4">
                    <c:v>9.1219437162393287E-3</c:v>
                  </c:pt>
                </c:numCache>
              </c:numRef>
            </c:minus>
            <c:spPr>
              <a:ln>
                <a:solidFill>
                  <a:schemeClr val="tx1"/>
                </a:solidFill>
              </a:ln>
            </c:spPr>
          </c:errBars>
          <c:cat>
            <c:strRef>
              <c:f>proposal!$B$56:$F$56</c:f>
              <c:strCache>
                <c:ptCount val="5"/>
                <c:pt idx="0">
                  <c:v>PO4-3</c:v>
                </c:pt>
                <c:pt idx="1">
                  <c:v>NO2-</c:v>
                </c:pt>
                <c:pt idx="2">
                  <c:v>NO3-</c:v>
                </c:pt>
                <c:pt idx="3">
                  <c:v>Total N</c:v>
                </c:pt>
                <c:pt idx="4">
                  <c:v>Total P</c:v>
                </c:pt>
              </c:strCache>
            </c:strRef>
          </c:cat>
          <c:val>
            <c:numRef>
              <c:f>proposal!$B$58:$F$58</c:f>
              <c:numCache>
                <c:formatCode>0.00</c:formatCode>
                <c:ptCount val="5"/>
                <c:pt idx="0">
                  <c:v>0.16317841071428568</c:v>
                </c:pt>
                <c:pt idx="1">
                  <c:v>4.4834055000000012E-2</c:v>
                </c:pt>
                <c:pt idx="2">
                  <c:v>0.76840441071428622</c:v>
                </c:pt>
                <c:pt idx="3">
                  <c:v>0.63916666666666655</c:v>
                </c:pt>
                <c:pt idx="4">
                  <c:v>0.12598412698412698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482944"/>
        <c:axId val="86484480"/>
      </c:barChart>
      <c:catAx>
        <c:axId val="86482944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tx1"/>
                </a:solidFill>
              </a:defRPr>
            </a:pPr>
            <a:endParaRPr lang="en-US"/>
          </a:p>
        </c:txPr>
        <c:crossAx val="86484480"/>
        <c:crosses val="autoZero"/>
        <c:auto val="0"/>
        <c:lblAlgn val="ctr"/>
        <c:lblOffset val="100"/>
        <c:noMultiLvlLbl val="0"/>
      </c:catAx>
      <c:valAx>
        <c:axId val="8648448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8648294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2000" baseline="0"/>
            </a:pPr>
            <a:r>
              <a:rPr lang="en-US" sz="2000" baseline="0" dirty="0" smtClean="0"/>
              <a:t>Mean Flow  Values</a:t>
            </a:r>
            <a:endParaRPr lang="en-US" sz="2000" baseline="0" dirty="0"/>
          </a:p>
        </c:rich>
      </c:tx>
      <c:layout>
        <c:manualLayout>
          <c:xMode val="edge"/>
          <c:yMode val="edge"/>
          <c:x val="0.3324198667474258"/>
          <c:y val="0.1147564548617469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2120533010296789"/>
          <c:y val="0.25196117927119571"/>
          <c:w val="0.67468889918172026"/>
          <c:h val="0.616960874076786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'Channel vs. natural'!$J$9</c:f>
              <c:strCache>
                <c:ptCount val="1"/>
                <c:pt idx="0">
                  <c:v>Flow</c:v>
                </c:pt>
              </c:strCache>
            </c:strRef>
          </c:tx>
          <c:spPr>
            <a:solidFill>
              <a:srgbClr val="00924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cat>
            <c:strRef>
              <c:f>'Channel vs. natural'!$K$8:$L$8</c:f>
              <c:strCache>
                <c:ptCount val="2"/>
                <c:pt idx="0">
                  <c:v>Channel</c:v>
                </c:pt>
                <c:pt idx="1">
                  <c:v>Natural</c:v>
                </c:pt>
              </c:strCache>
            </c:strRef>
          </c:cat>
          <c:val>
            <c:numRef>
              <c:f>'Channel vs. natural'!$K$9:$L$9</c:f>
              <c:numCache>
                <c:formatCode>General</c:formatCode>
                <c:ptCount val="2"/>
                <c:pt idx="0">
                  <c:v>0.76042857142857634</c:v>
                </c:pt>
                <c:pt idx="1">
                  <c:v>0.10400000000000002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3"/>
        <c:overlap val="-2"/>
        <c:axId val="87286528"/>
        <c:axId val="87288448"/>
      </c:barChart>
      <c:catAx>
        <c:axId val="87286528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Agriculture</a:t>
                </a:r>
                <a:r>
                  <a:rPr lang="en-US" sz="1600" baseline="0" dirty="0" smtClean="0"/>
                  <a:t>     Non-Agriculture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24048940036341609"/>
              <c:y val="0.88285570408350122"/>
            </c:manualLayout>
          </c:layout>
          <c:overlay val="0"/>
        </c:title>
        <c:majorTickMark val="out"/>
        <c:minorTickMark val="none"/>
        <c:tickLblPos val="none"/>
        <c:crossAx val="87288448"/>
        <c:crosses val="autoZero"/>
        <c:auto val="1"/>
        <c:lblAlgn val="ctr"/>
        <c:lblOffset val="100"/>
        <c:tickLblSkip val="1"/>
        <c:noMultiLvlLbl val="0"/>
      </c:catAx>
      <c:valAx>
        <c:axId val="872884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 baseline="0"/>
                </a:pPr>
                <a:r>
                  <a:rPr lang="en-US" sz="1800" baseline="0" dirty="0" smtClean="0"/>
                  <a:t>Ft/s</a:t>
                </a:r>
                <a:endParaRPr lang="en-US" sz="1800" baseline="0" dirty="0"/>
              </a:p>
            </c:rich>
          </c:tx>
          <c:layout>
            <c:manualLayout>
              <c:xMode val="edge"/>
              <c:yMode val="edge"/>
              <c:x val="2.5100465383003596E-2"/>
              <c:y val="0.3947877429519910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87286528"/>
        <c:crosses val="autoZero"/>
        <c:crossBetween val="between"/>
      </c:valAx>
    </c:plotArea>
    <c:plotVisOnly val="1"/>
    <c:dispBlanksAs val="gap"/>
    <c:showDLblsOverMax val="0"/>
  </c:chart>
  <c:spPr>
    <a:noFill/>
    <a:ln>
      <a:solidFill>
        <a:srgbClr val="FFFFFF"/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aseline="0"/>
            </a:pPr>
            <a:r>
              <a:rPr lang="en-US" sz="2000" baseline="0" dirty="0"/>
              <a:t>% Canopy Cover</a:t>
            </a:r>
          </a:p>
        </c:rich>
      </c:tx>
      <c:layout>
        <c:manualLayout>
          <c:xMode val="edge"/>
          <c:yMode val="edge"/>
          <c:x val="0.2876750656167979"/>
          <c:y val="7.56286409320786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676115485564304"/>
          <c:y val="0.21960085781960181"/>
          <c:w val="0.79356809565470987"/>
          <c:h val="0.644251328340055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'Channel vs. natural'!$J$12</c:f>
              <c:strCache>
                <c:ptCount val="1"/>
                <c:pt idx="0">
                  <c:v>% cover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1"/>
            <c:invertIfNegative val="0"/>
            <c:bubble3D val="0"/>
          </c:dPt>
          <c:cat>
            <c:strRef>
              <c:f>'Channel vs. natural'!$K$11:$L$11</c:f>
              <c:strCache>
                <c:ptCount val="2"/>
                <c:pt idx="0">
                  <c:v>Channel</c:v>
                </c:pt>
                <c:pt idx="1">
                  <c:v>Natural</c:v>
                </c:pt>
              </c:strCache>
            </c:strRef>
          </c:cat>
          <c:val>
            <c:numRef>
              <c:f>'Channel vs. natural'!$K$12:$L$12</c:f>
              <c:numCache>
                <c:formatCode>General</c:formatCode>
                <c:ptCount val="2"/>
                <c:pt idx="0">
                  <c:v>0</c:v>
                </c:pt>
                <c:pt idx="1">
                  <c:v>53.93272727272727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3"/>
        <c:overlap val="-2"/>
        <c:axId val="88357504"/>
        <c:axId val="88371968"/>
      </c:barChart>
      <c:catAx>
        <c:axId val="88357504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Agricultural    Non-agricultural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17995826771653542"/>
              <c:y val="0.88287401574803148"/>
            </c:manualLayout>
          </c:layout>
          <c:overlay val="0"/>
        </c:title>
        <c:majorTickMark val="out"/>
        <c:minorTickMark val="none"/>
        <c:tickLblPos val="none"/>
        <c:crossAx val="88371968"/>
        <c:crosses val="autoZero"/>
        <c:auto val="1"/>
        <c:lblAlgn val="ctr"/>
        <c:lblOffset val="100"/>
        <c:tickLblSkip val="1"/>
        <c:noMultiLvlLbl val="0"/>
      </c:catAx>
      <c:valAx>
        <c:axId val="88371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88357504"/>
        <c:crosses val="autoZero"/>
        <c:crossBetween val="between"/>
      </c:valAx>
    </c:plotArea>
    <c:plotVisOnly val="1"/>
    <c:dispBlanksAs val="gap"/>
    <c:showDLblsOverMax val="0"/>
  </c:chart>
  <c:spPr>
    <a:noFill/>
    <a:ln>
      <a:solidFill>
        <a:srgbClr val="FFFFFF"/>
      </a:solidFill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aseline="0"/>
            </a:pPr>
            <a:r>
              <a:rPr lang="en-US" sz="2000" dirty="0" smtClean="0"/>
              <a:t>Mean Alkalinity Values</a:t>
            </a:r>
            <a:endParaRPr lang="en-US" sz="2000" dirty="0"/>
          </a:p>
        </c:rich>
      </c:tx>
      <c:layout>
        <c:manualLayout>
          <c:xMode val="edge"/>
          <c:yMode val="edge"/>
          <c:x val="0.2303949365174516"/>
          <c:y val="7.548982939632545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9602812708112979"/>
          <c:y val="0.19984776902887139"/>
          <c:w val="0.65799043264753287"/>
          <c:h val="0.644408792650918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'Channel vs. natural'!$J$15</c:f>
              <c:strCache>
                <c:ptCount val="1"/>
                <c:pt idx="0">
                  <c:v>Alkalinity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cat>
            <c:strRef>
              <c:f>'Channel vs. natural'!$K$14:$L$14</c:f>
              <c:strCache>
                <c:ptCount val="2"/>
                <c:pt idx="0">
                  <c:v>Channel</c:v>
                </c:pt>
                <c:pt idx="1">
                  <c:v>Natural</c:v>
                </c:pt>
              </c:strCache>
            </c:strRef>
          </c:cat>
          <c:val>
            <c:numRef>
              <c:f>'Channel vs. natural'!$K$15:$L$15</c:f>
              <c:numCache>
                <c:formatCode>General</c:formatCode>
                <c:ptCount val="2"/>
                <c:pt idx="0">
                  <c:v>119.62878787878742</c:v>
                </c:pt>
                <c:pt idx="1">
                  <c:v>17.375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3"/>
        <c:overlap val="-2"/>
        <c:axId val="88413312"/>
        <c:axId val="88415232"/>
      </c:barChart>
      <c:catAx>
        <c:axId val="88413312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Agricultural   </a:t>
                </a:r>
                <a:r>
                  <a:rPr lang="en-US" sz="1600" baseline="0" dirty="0" smtClean="0"/>
                  <a:t> Non-agricultural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17692786385572778"/>
              <c:y val="0.87924133405738114"/>
            </c:manualLayout>
          </c:layout>
          <c:overlay val="0"/>
        </c:title>
        <c:majorTickMark val="out"/>
        <c:minorTickMark val="none"/>
        <c:tickLblPos val="none"/>
        <c:crossAx val="88415232"/>
        <c:crosses val="autoZero"/>
        <c:auto val="1"/>
        <c:lblAlgn val="ctr"/>
        <c:lblOffset val="100"/>
        <c:tickLblSkip val="1"/>
        <c:noMultiLvlLbl val="0"/>
      </c:catAx>
      <c:valAx>
        <c:axId val="88415232"/>
        <c:scaling>
          <c:orientation val="minMax"/>
          <c:max val="18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 b="1" baseline="0"/>
                </a:pPr>
                <a:r>
                  <a:rPr lang="en-US" sz="1400" b="1" baseline="0" dirty="0" smtClean="0"/>
                  <a:t>mg/L CaCO</a:t>
                </a:r>
                <a:r>
                  <a:rPr lang="en-US" sz="1400" b="1" baseline="-25000" dirty="0" smtClean="0"/>
                  <a:t>3</a:t>
                </a:r>
                <a:endParaRPr lang="en-US" sz="1400" b="1" baseline="-25000" dirty="0"/>
              </a:p>
            </c:rich>
          </c:tx>
          <c:layout>
            <c:manualLayout>
              <c:xMode val="edge"/>
              <c:yMode val="edge"/>
              <c:x val="0"/>
              <c:y val="0.3416632726943614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88413312"/>
        <c:crosses val="autoZero"/>
        <c:crossBetween val="between"/>
        <c:majorUnit val="30"/>
      </c:valAx>
    </c:plotArea>
    <c:plotVisOnly val="1"/>
    <c:dispBlanksAs val="gap"/>
    <c:showDLblsOverMax val="0"/>
  </c:chart>
  <c:spPr>
    <a:noFill/>
    <a:ln>
      <a:solidFill>
        <a:srgbClr val="FFFFFF"/>
      </a:solidFill>
    </a:ln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aseline="0"/>
            </a:pPr>
            <a:r>
              <a:rPr lang="en-US" sz="2000" dirty="0" smtClean="0"/>
              <a:t>Mean Hardness Values</a:t>
            </a:r>
            <a:endParaRPr lang="en-US" sz="2000" dirty="0"/>
          </a:p>
        </c:rich>
      </c:tx>
      <c:layout>
        <c:manualLayout>
          <c:xMode val="edge"/>
          <c:yMode val="edge"/>
          <c:x val="0.24982271084039023"/>
          <c:y val="2.966121011189391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2908631298136925"/>
          <c:y val="0.15865899986185938"/>
          <c:w val="0.7435913519284667"/>
          <c:h val="0.7178028733250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'Channel vs. natural'!$J$18</c:f>
              <c:strCache>
                <c:ptCount val="1"/>
                <c:pt idx="0">
                  <c:v>Hardness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cat>
            <c:strRef>
              <c:f>'Channel vs. natural'!$K$17:$L$17</c:f>
              <c:strCache>
                <c:ptCount val="2"/>
                <c:pt idx="0">
                  <c:v>Channel</c:v>
                </c:pt>
                <c:pt idx="1">
                  <c:v>Natural</c:v>
                </c:pt>
              </c:strCache>
            </c:strRef>
          </c:cat>
          <c:val>
            <c:numRef>
              <c:f>'Channel vs. natural'!$K$18:$L$18</c:f>
              <c:numCache>
                <c:formatCode>General</c:formatCode>
                <c:ptCount val="2"/>
                <c:pt idx="0">
                  <c:v>150.15151515151513</c:v>
                </c:pt>
                <c:pt idx="1">
                  <c:v>22.291666666666664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3"/>
        <c:overlap val="-2"/>
        <c:axId val="88441600"/>
        <c:axId val="88443520"/>
      </c:barChart>
      <c:catAx>
        <c:axId val="88441600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Agricultural </a:t>
                </a:r>
                <a:r>
                  <a:rPr lang="en-US" sz="1600" baseline="0" dirty="0" smtClean="0"/>
                  <a:t>   </a:t>
                </a:r>
                <a:r>
                  <a:rPr lang="en-US" sz="1600" dirty="0" smtClean="0"/>
                  <a:t>Non-agricultural 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27062224533254098"/>
              <c:y val="0.89922900262467187"/>
            </c:manualLayout>
          </c:layout>
          <c:overlay val="0"/>
        </c:title>
        <c:majorTickMark val="out"/>
        <c:minorTickMark val="none"/>
        <c:tickLblPos val="none"/>
        <c:crossAx val="88443520"/>
        <c:crosses val="autoZero"/>
        <c:auto val="1"/>
        <c:lblAlgn val="ctr"/>
        <c:lblOffset val="100"/>
        <c:tickLblSkip val="1"/>
        <c:noMultiLvlLbl val="0"/>
      </c:catAx>
      <c:valAx>
        <c:axId val="88443520"/>
        <c:scaling>
          <c:orientation val="minMax"/>
          <c:max val="21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 baseline="0"/>
                </a:pPr>
                <a:r>
                  <a:rPr lang="en-US" sz="1600" baseline="0" dirty="0" smtClean="0"/>
                  <a:t>mg/L CaCO</a:t>
                </a:r>
                <a:r>
                  <a:rPr lang="en-US" sz="1600" baseline="-25000" dirty="0" smtClean="0"/>
                  <a:t>3</a:t>
                </a:r>
                <a:endParaRPr lang="en-US" sz="1600" baseline="-25000" dirty="0"/>
              </a:p>
            </c:rich>
          </c:tx>
          <c:layout>
            <c:manualLayout>
              <c:xMode val="edge"/>
              <c:yMode val="edge"/>
              <c:x val="6.7578271466066783E-3"/>
              <c:y val="0.3567082993936105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88441600"/>
        <c:crosses val="autoZero"/>
        <c:crossBetween val="between"/>
        <c:majorUnit val="30"/>
      </c:valAx>
    </c:plotArea>
    <c:plotVisOnly val="1"/>
    <c:dispBlanksAs val="gap"/>
    <c:showDLblsOverMax val="0"/>
  </c:chart>
  <c:spPr>
    <a:noFill/>
    <a:ln>
      <a:solidFill>
        <a:srgbClr val="FFFFFF"/>
      </a:solidFill>
    </a:ln>
  </c:sp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aseline="0"/>
            </a:pPr>
            <a:r>
              <a:rPr lang="en-US" sz="2000" baseline="0" dirty="0" smtClean="0"/>
              <a:t>Mean Dissolved Nutrients By Site Type</a:t>
            </a:r>
            <a:endParaRPr lang="en-US" sz="2000" baseline="0" dirty="0"/>
          </a:p>
        </c:rich>
      </c:tx>
      <c:layout>
        <c:manualLayout>
          <c:xMode val="edge"/>
          <c:yMode val="edge"/>
          <c:x val="0.25498103078024337"/>
          <c:y val="1.85185230189858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120438206093803"/>
          <c:y val="0.14797101875450053"/>
          <c:w val="0.80382928220928906"/>
          <c:h val="0.670164204861525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'Channel vs. natural'!$N$2</c:f>
              <c:strCache>
                <c:ptCount val="1"/>
                <c:pt idx="0">
                  <c:v>Channel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cat>
            <c:strRef>
              <c:f>'Channel vs. natural'!$M$3:$M$5</c:f>
              <c:strCache>
                <c:ptCount val="3"/>
                <c:pt idx="0">
                  <c:v>nitrites</c:v>
                </c:pt>
                <c:pt idx="1">
                  <c:v>nitrates </c:v>
                </c:pt>
                <c:pt idx="2">
                  <c:v>phosphates</c:v>
                </c:pt>
              </c:strCache>
            </c:strRef>
          </c:cat>
          <c:val>
            <c:numRef>
              <c:f>'Channel vs. natural'!$N$3:$N$5</c:f>
              <c:numCache>
                <c:formatCode>General</c:formatCode>
                <c:ptCount val="3"/>
                <c:pt idx="0">
                  <c:v>8.8778168181818828E-2</c:v>
                </c:pt>
                <c:pt idx="1">
                  <c:v>0.47288500000000111</c:v>
                </c:pt>
                <c:pt idx="2">
                  <c:v>0.24213499999999999</c:v>
                </c:pt>
              </c:numCache>
            </c:numRef>
          </c:val>
        </c:ser>
        <c:ser>
          <c:idx val="1"/>
          <c:order val="1"/>
          <c:tx>
            <c:strRef>
              <c:f>'Channel vs. natural'!$O$2</c:f>
              <c:strCache>
                <c:ptCount val="1"/>
                <c:pt idx="0">
                  <c:v>Natural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'Channel vs. natural'!$M$3:$M$5</c:f>
              <c:strCache>
                <c:ptCount val="3"/>
                <c:pt idx="0">
                  <c:v>nitrites</c:v>
                </c:pt>
                <c:pt idx="1">
                  <c:v>nitrates </c:v>
                </c:pt>
                <c:pt idx="2">
                  <c:v>phosphates</c:v>
                </c:pt>
              </c:strCache>
            </c:strRef>
          </c:cat>
          <c:val>
            <c:numRef>
              <c:f>'Channel vs. natural'!$O$3:$O$5</c:f>
              <c:numCache>
                <c:formatCode>General</c:formatCode>
                <c:ptCount val="3"/>
                <c:pt idx="0">
                  <c:v>9.3975875000000698E-3</c:v>
                </c:pt>
                <c:pt idx="1">
                  <c:v>0.38152718750000153</c:v>
                </c:pt>
                <c:pt idx="2">
                  <c:v>6.6408333333333579E-3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528000"/>
        <c:axId val="88529536"/>
      </c:barChart>
      <c:catAx>
        <c:axId val="885280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88529536"/>
        <c:crosses val="autoZero"/>
        <c:auto val="1"/>
        <c:lblAlgn val="ctr"/>
        <c:lblOffset val="100"/>
        <c:noMultiLvlLbl val="0"/>
      </c:catAx>
      <c:valAx>
        <c:axId val="885295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 baseline="0"/>
                </a:pPr>
                <a:r>
                  <a:rPr lang="en-US" sz="1800" baseline="0" dirty="0" smtClean="0"/>
                  <a:t>Mg/L (</a:t>
                </a:r>
                <a:r>
                  <a:rPr lang="en-US" sz="1800" baseline="0" dirty="0" err="1" smtClean="0"/>
                  <a:t>ppm</a:t>
                </a:r>
                <a:r>
                  <a:rPr lang="en-US" sz="1800" baseline="0" dirty="0" smtClean="0"/>
                  <a:t>)</a:t>
                </a:r>
                <a:endParaRPr lang="en-US" sz="1800" baseline="0" dirty="0"/>
              </a:p>
            </c:rich>
          </c:tx>
          <c:layout>
            <c:manualLayout>
              <c:xMode val="edge"/>
              <c:yMode val="edge"/>
              <c:x val="1.3075399665950845E-2"/>
              <c:y val="0.3193694355134394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8852800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alpha val="28000"/>
      </a:schemeClr>
    </a:solidFill>
    <a:ln w="12700">
      <a:noFill/>
    </a:ln>
  </c:sp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aseline="0"/>
            </a:pPr>
            <a:r>
              <a:rPr lang="en-US" sz="1800" dirty="0" smtClean="0"/>
              <a:t>Mean TSS Values</a:t>
            </a:r>
            <a:endParaRPr lang="en-US" sz="1800" dirty="0"/>
          </a:p>
        </c:rich>
      </c:tx>
      <c:layout>
        <c:manualLayout>
          <c:xMode val="edge"/>
          <c:yMode val="edge"/>
          <c:x val="0.34807832829264962"/>
          <c:y val="2.673937007874015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917264275363421"/>
          <c:y val="0.14556457228560715"/>
          <c:w val="0.70973646837565019"/>
          <c:h val="0.697039191123836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'Channel vs. natural'!$J$3</c:f>
              <c:strCache>
                <c:ptCount val="1"/>
                <c:pt idx="0">
                  <c:v>TSS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1"/>
            <c:invertIfNegative val="0"/>
            <c:bubble3D val="0"/>
          </c:dPt>
          <c:cat>
            <c:strRef>
              <c:f>'Channel vs. natural'!$K$2:$L$2</c:f>
              <c:strCache>
                <c:ptCount val="2"/>
                <c:pt idx="0">
                  <c:v>Channel</c:v>
                </c:pt>
                <c:pt idx="1">
                  <c:v>Natural</c:v>
                </c:pt>
              </c:strCache>
            </c:strRef>
          </c:cat>
          <c:val>
            <c:numRef>
              <c:f>'Channel vs. natural'!$K$3:$L$3</c:f>
              <c:numCache>
                <c:formatCode>General</c:formatCode>
                <c:ptCount val="2"/>
                <c:pt idx="0">
                  <c:v>28.176402777777696</c:v>
                </c:pt>
                <c:pt idx="1">
                  <c:v>4.2270277777777645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3"/>
        <c:overlap val="-2"/>
        <c:axId val="98607488"/>
        <c:axId val="98609408"/>
      </c:barChart>
      <c:catAx>
        <c:axId val="98607488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 smtClean="0"/>
                  <a:t>Agricultural    Non-agricultural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0.19433914510686165"/>
              <c:y val="0.86116350513004059"/>
            </c:manualLayout>
          </c:layout>
          <c:overlay val="0"/>
        </c:title>
        <c:majorTickMark val="out"/>
        <c:minorTickMark val="none"/>
        <c:tickLblPos val="none"/>
        <c:crossAx val="98609408"/>
        <c:crosses val="autoZero"/>
        <c:auto val="1"/>
        <c:lblAlgn val="ctr"/>
        <c:lblOffset val="100"/>
        <c:tickLblSkip val="1"/>
        <c:noMultiLvlLbl val="0"/>
      </c:catAx>
      <c:valAx>
        <c:axId val="986094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 baseline="0"/>
                </a:pPr>
                <a:r>
                  <a:rPr lang="en-US" sz="1600" baseline="0" dirty="0" smtClean="0"/>
                  <a:t>mg/100 </a:t>
                </a:r>
                <a:r>
                  <a:rPr lang="en-US" sz="1600" baseline="0" dirty="0" err="1" smtClean="0"/>
                  <a:t>mL</a:t>
                </a:r>
                <a:endParaRPr lang="en-US" sz="1600" baseline="0" dirty="0"/>
              </a:p>
            </c:rich>
          </c:tx>
          <c:layout>
            <c:manualLayout>
              <c:xMode val="edge"/>
              <c:yMode val="edge"/>
              <c:x val="1.111111111111112E-2"/>
              <c:y val="0.3063922172771884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9860748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solidFill>
        <a:srgbClr val="FFFFFF"/>
      </a:solidFill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0.19681</cdr:x>
      <cdr:y>0.23301</cdr:y>
    </cdr:from>
    <cdr:to>
      <cdr:x>0.84778</cdr:x>
      <cdr:y>0.23301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838200" y="710219"/>
          <a:ext cx="2772408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C0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0.22159</cdr:x>
      <cdr:y>0.2538</cdr:y>
    </cdr:from>
    <cdr:to>
      <cdr:x>0.86675</cdr:x>
      <cdr:y>0.38078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943747" y="773576"/>
          <a:ext cx="2747663" cy="3870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6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0.23367</cdr:x>
      <cdr:y>0.18421</cdr:y>
    </cdr:from>
    <cdr:to>
      <cdr:x>0.97366</cdr:x>
      <cdr:y>0.18421</cdr:y>
    </cdr:to>
    <cdr:cxnSp macro="">
      <cdr:nvCxnSpPr>
        <cdr:cNvPr id="2" name="Straight Connector 1"/>
        <cdr:cNvCxnSpPr/>
      </cdr:nvCxnSpPr>
      <cdr:spPr>
        <a:xfrm xmlns:a="http://schemas.openxmlformats.org/drawingml/2006/main" flipV="1">
          <a:off x="943718" y="533400"/>
          <a:ext cx="2988524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0.17152</cdr:x>
      <cdr:y>0.90341</cdr:y>
    </cdr:from>
    <cdr:to>
      <cdr:x>0.33249</cdr:x>
      <cdr:y>1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1568398" y="3166645"/>
          <a:ext cx="1471878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 smtClean="0"/>
            <a:t>p &lt; 0.006, n=12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0.71174</cdr:x>
      <cdr:y>0.90341</cdr:y>
    </cdr:from>
    <cdr:to>
      <cdr:x>0.87271</cdr:x>
      <cdr:y>1</cdr:y>
    </cdr:to>
    <cdr:sp macro="" textlink="">
      <cdr:nvSpPr>
        <cdr:cNvPr id="3" name="TextBox 5"/>
        <cdr:cNvSpPr txBox="1"/>
      </cdr:nvSpPr>
      <cdr:spPr>
        <a:xfrm xmlns:a="http://schemas.openxmlformats.org/drawingml/2006/main">
          <a:off x="6508153" y="3166645"/>
          <a:ext cx="1471878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 smtClean="0"/>
            <a:t>p &lt; 0.006, n=12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0.45833</cdr:x>
      <cdr:y>0.90341</cdr:y>
    </cdr:from>
    <cdr:to>
      <cdr:x>0.6079</cdr:x>
      <cdr:y>1</cdr:y>
    </cdr:to>
    <cdr:sp macro="" textlink="">
      <cdr:nvSpPr>
        <cdr:cNvPr id="4" name="TextBox 6"/>
        <cdr:cNvSpPr txBox="1"/>
      </cdr:nvSpPr>
      <cdr:spPr>
        <a:xfrm xmlns:a="http://schemas.openxmlformats.org/drawingml/2006/main">
          <a:off x="4191000" y="3166645"/>
          <a:ext cx="1367682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 smtClean="0"/>
            <a:t>p &gt; 0.05, n=12</a:t>
          </a:r>
          <a:endParaRPr lang="en-US" sz="16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0.19643</cdr:x>
      <cdr:y>0.85459</cdr:y>
    </cdr:from>
    <cdr:to>
      <cdr:x>0.95294</cdr:x>
      <cdr:y>1</cdr:y>
    </cdr:to>
    <cdr:sp macro="" textlink="">
      <cdr:nvSpPr>
        <cdr:cNvPr id="2" name="TextBox 10"/>
        <cdr:cNvSpPr txBox="1"/>
      </cdr:nvSpPr>
      <cdr:spPr>
        <a:xfrm xmlns:a="http://schemas.openxmlformats.org/drawingml/2006/main">
          <a:off x="763361" y="2174394"/>
          <a:ext cx="2939968" cy="3693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 smtClean="0"/>
            <a:t>Channelized	Natural</a:t>
          </a:r>
          <a:endParaRPr lang="en-US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0.20694</cdr:x>
      <cdr:y>0.87121</cdr:y>
    </cdr:from>
    <cdr:to>
      <cdr:x>0.95784</cdr:x>
      <cdr:y>0.98137</cdr:y>
    </cdr:to>
    <cdr:sp macro="" textlink="">
      <cdr:nvSpPr>
        <cdr:cNvPr id="2" name="TextBox 10"/>
        <cdr:cNvSpPr txBox="1"/>
      </cdr:nvSpPr>
      <cdr:spPr>
        <a:xfrm xmlns:a="http://schemas.openxmlformats.org/drawingml/2006/main">
          <a:off x="889000" y="2921000"/>
          <a:ext cx="3225800" cy="3693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 smtClean="0"/>
            <a:t>Channelized	Natural</a:t>
          </a:r>
          <a:endParaRPr lang="en-US" sz="18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A3356-77E1-4061-A9BA-6B14413984DD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F6E14-666B-4DD2-9762-DDD01874A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98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3F591-D2BE-438B-B59F-094E1F3324C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52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F9B5-626D-42F6-A00B-4F6C0B6EA9A8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C367-019A-42EE-8E2D-9E31B81F2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10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F9B5-626D-42F6-A00B-4F6C0B6EA9A8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C367-019A-42EE-8E2D-9E31B81F2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73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F9B5-626D-42F6-A00B-4F6C0B6EA9A8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C367-019A-42EE-8E2D-9E31B81F2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7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F9B5-626D-42F6-A00B-4F6C0B6EA9A8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C367-019A-42EE-8E2D-9E31B81F2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5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F9B5-626D-42F6-A00B-4F6C0B6EA9A8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C367-019A-42EE-8E2D-9E31B81F2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90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F9B5-626D-42F6-A00B-4F6C0B6EA9A8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C367-019A-42EE-8E2D-9E31B81F2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81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F9B5-626D-42F6-A00B-4F6C0B6EA9A8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C367-019A-42EE-8E2D-9E31B81F2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8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F9B5-626D-42F6-A00B-4F6C0B6EA9A8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C367-019A-42EE-8E2D-9E31B81F2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1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F9B5-626D-42F6-A00B-4F6C0B6EA9A8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C367-019A-42EE-8E2D-9E31B81F2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F9B5-626D-42F6-A00B-4F6C0B6EA9A8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C367-019A-42EE-8E2D-9E31B81F2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60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F9B5-626D-42F6-A00B-4F6C0B6EA9A8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C367-019A-42EE-8E2D-9E31B81F2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72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CF9B5-626D-42F6-A00B-4F6C0B6EA9A8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8C367-019A-42EE-8E2D-9E31B81F2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1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Comparing Water Quality in Channelized and Natural Streams</a:t>
            </a:r>
            <a:br>
              <a:rPr lang="en-US" b="1" dirty="0"/>
            </a:br>
            <a:r>
              <a:rPr lang="en-US" b="1" dirty="0"/>
              <a:t>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7010400" cy="2133600"/>
          </a:xfrm>
        </p:spPr>
        <p:txBody>
          <a:bodyPr>
            <a:normAutofit fontScale="62500" lnSpcReduction="20000"/>
          </a:bodyPr>
          <a:lstStyle/>
          <a:p>
            <a:r>
              <a:rPr lang="en-US" sz="4500" dirty="0" smtClean="0">
                <a:solidFill>
                  <a:schemeClr val="tx1"/>
                </a:solidFill>
              </a:rPr>
              <a:t>Jennifer L. Bouldin, PhD</a:t>
            </a:r>
            <a:br>
              <a:rPr lang="en-US" sz="4500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Dept. of </a:t>
            </a:r>
            <a:r>
              <a:rPr lang="en-US" dirty="0">
                <a:solidFill>
                  <a:schemeClr val="tx1"/>
                </a:solidFill>
              </a:rPr>
              <a:t>Biological </a:t>
            </a:r>
            <a:r>
              <a:rPr lang="en-US" dirty="0" smtClean="0">
                <a:solidFill>
                  <a:schemeClr val="tx1"/>
                </a:solidFill>
              </a:rPr>
              <a:t>Sciences</a:t>
            </a:r>
          </a:p>
          <a:p>
            <a:r>
              <a:rPr lang="en-US" sz="4500" dirty="0" smtClean="0">
                <a:solidFill>
                  <a:schemeClr val="tx1"/>
                </a:solidFill>
              </a:rPr>
              <a:t>M. Katie Kilmer</a:t>
            </a:r>
            <a:br>
              <a:rPr lang="en-US" sz="4500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Environmental Science PhD Student </a:t>
            </a:r>
          </a:p>
          <a:p>
            <a:r>
              <a:rPr lang="en-US" sz="4500" dirty="0" smtClean="0">
                <a:solidFill>
                  <a:schemeClr val="tx1"/>
                </a:solidFill>
              </a:rPr>
              <a:t>Nicole Poe</a:t>
            </a:r>
            <a:br>
              <a:rPr lang="en-US" sz="4500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Dept</a:t>
            </a:r>
            <a:r>
              <a:rPr lang="en-US" dirty="0">
                <a:solidFill>
                  <a:schemeClr val="tx1"/>
                </a:solidFill>
              </a:rPr>
              <a:t>. of Biological </a:t>
            </a:r>
            <a:r>
              <a:rPr lang="en-US" dirty="0" smtClean="0">
                <a:solidFill>
                  <a:schemeClr val="tx1"/>
                </a:solidFill>
              </a:rPr>
              <a:t>Sciences </a:t>
            </a:r>
            <a:r>
              <a:rPr lang="en-US" dirty="0">
                <a:solidFill>
                  <a:schemeClr val="tx1"/>
                </a:solidFill>
              </a:rPr>
              <a:t>Undergraduate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141284"/>
            <a:ext cx="2209800" cy="59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372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Cache River, Arkansas</a:t>
            </a:r>
            <a:endParaRPr lang="en-US" sz="5400" dirty="0"/>
          </a:p>
        </p:txBody>
      </p:sp>
      <p:grpSp>
        <p:nvGrpSpPr>
          <p:cNvPr id="4" name="Group 3"/>
          <p:cNvGrpSpPr/>
          <p:nvPr/>
        </p:nvGrpSpPr>
        <p:grpSpPr>
          <a:xfrm>
            <a:off x="243276" y="1250162"/>
            <a:ext cx="4862123" cy="5450169"/>
            <a:chOff x="4648200" y="1295400"/>
            <a:chExt cx="3962400" cy="3810001"/>
          </a:xfrm>
        </p:grpSpPr>
        <p:grpSp>
          <p:nvGrpSpPr>
            <p:cNvPr id="5" name="Group 4"/>
            <p:cNvGrpSpPr/>
            <p:nvPr/>
          </p:nvGrpSpPr>
          <p:grpSpPr>
            <a:xfrm>
              <a:off x="4648200" y="1295401"/>
              <a:ext cx="3962400" cy="3810000"/>
              <a:chOff x="152400" y="1752600"/>
              <a:chExt cx="4191000" cy="4424363"/>
            </a:xfrm>
          </p:grpSpPr>
          <p:pic>
            <p:nvPicPr>
              <p:cNvPr id="7" name="Picture 2" descr="http://www.arkansaswater.org/images/watershedpage/720/08020302landuse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52400" y="1752600"/>
                <a:ext cx="4191000" cy="4419600"/>
              </a:xfrm>
              <a:prstGeom prst="rect">
                <a:avLst/>
              </a:prstGeom>
              <a:noFill/>
            </p:spPr>
          </p:pic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67000" y="5105400"/>
                <a:ext cx="1662770" cy="1071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4648200" y="1295400"/>
              <a:ext cx="1072688" cy="1936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arkansaswater.org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257800" y="1250164"/>
            <a:ext cx="3733799" cy="5450167"/>
            <a:chOff x="5257800" y="1250164"/>
            <a:chExt cx="3733799" cy="5450167"/>
          </a:xfrm>
        </p:grpSpPr>
        <p:grpSp>
          <p:nvGrpSpPr>
            <p:cNvPr id="10" name="Group 9"/>
            <p:cNvGrpSpPr/>
            <p:nvPr/>
          </p:nvGrpSpPr>
          <p:grpSpPr>
            <a:xfrm>
              <a:off x="5257800" y="1250164"/>
              <a:ext cx="3733799" cy="2891956"/>
              <a:chOff x="513998" y="2403544"/>
              <a:chExt cx="3487616" cy="2519567"/>
            </a:xfrm>
          </p:grpSpPr>
          <p:pic>
            <p:nvPicPr>
              <p:cNvPr id="11" name="Picture 2" descr="C:\Users\Mary.Kilmer\Desktop\ELF\pictures\Sites\Channel 1\DSC01141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3998" y="2403544"/>
                <a:ext cx="3487616" cy="2519567"/>
              </a:xfrm>
              <a:prstGeom prst="rect">
                <a:avLst/>
              </a:prstGeom>
              <a:noFill/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529288" y="4694726"/>
                <a:ext cx="921145" cy="16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 smtClean="0">
                    <a:solidFill>
                      <a:schemeClr val="bg1"/>
                    </a:solidFill>
                  </a:rPr>
                  <a:t>Photo credit: Katie Kilmer</a:t>
                </a:r>
                <a:endParaRPr lang="en-US" sz="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257801" y="4277820"/>
              <a:ext cx="3733798" cy="2422511"/>
              <a:chOff x="5318759" y="4277820"/>
              <a:chExt cx="3672839" cy="2422511"/>
            </a:xfrm>
          </p:grpSpPr>
          <p:pic>
            <p:nvPicPr>
              <p:cNvPr id="13" name="Picture 3" descr="F:\ELF\pictures\Sites\Natural 2\DSC01134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318759" y="4277820"/>
                <a:ext cx="3672839" cy="2422511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5318759" y="6515665"/>
                <a:ext cx="986167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 smtClean="0">
                    <a:solidFill>
                      <a:schemeClr val="bg1"/>
                    </a:solidFill>
                  </a:rPr>
                  <a:t>Photo credit: Katie Kilmer</a:t>
                </a:r>
                <a:endParaRPr lang="en-US" sz="6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2975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ary.Kilmer\Desktop\Proposal\Proposal\Proposal figures\Color figures\cache impairments.JPG"/>
          <p:cNvPicPr>
            <a:picLocks noChangeAspect="1" noChangeArrowheads="1"/>
          </p:cNvPicPr>
          <p:nvPr/>
        </p:nvPicPr>
        <p:blipFill>
          <a:blip r:embed="rId2" cstate="print"/>
          <a:srcRect l="8828" t="4252" r="17655"/>
          <a:stretch>
            <a:fillRect/>
          </a:stretch>
        </p:blipFill>
        <p:spPr bwMode="auto">
          <a:xfrm>
            <a:off x="0" y="-13493"/>
            <a:ext cx="4684720" cy="6858000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1905089" y="5648284"/>
            <a:ext cx="2345023" cy="1015663"/>
            <a:chOff x="7086600" y="5791200"/>
            <a:chExt cx="1933318" cy="87647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7086600" y="5888736"/>
              <a:ext cx="304800" cy="0"/>
            </a:xfrm>
            <a:prstGeom prst="line">
              <a:avLst/>
            </a:prstGeom>
            <a:ln w="38100">
              <a:solidFill>
                <a:srgbClr val="99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92489" y="6046045"/>
              <a:ext cx="304800" cy="0"/>
            </a:xfrm>
            <a:prstGeom prst="line">
              <a:avLst/>
            </a:prstGeom>
            <a:ln w="38100">
              <a:solidFill>
                <a:srgbClr val="66FF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95836" y="6196237"/>
              <a:ext cx="304800" cy="0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095836" y="6374831"/>
              <a:ext cx="3048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092489" y="6506345"/>
              <a:ext cx="30480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467600" y="5791200"/>
              <a:ext cx="1552318" cy="8764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Lead (</a:t>
              </a:r>
              <a:r>
                <a:rPr lang="en-US" sz="1200" dirty="0" err="1" smtClean="0"/>
                <a:t>Pb</a:t>
              </a:r>
              <a:r>
                <a:rPr lang="en-US" sz="1200" dirty="0" smtClean="0"/>
                <a:t>)</a:t>
              </a:r>
            </a:p>
            <a:p>
              <a:r>
                <a:rPr lang="en-US" sz="1200" dirty="0" smtClean="0"/>
                <a:t>Copper (Cu)</a:t>
              </a:r>
            </a:p>
            <a:p>
              <a:r>
                <a:rPr lang="en-US" sz="1200" dirty="0" smtClean="0"/>
                <a:t>Chlorides (CL)</a:t>
              </a:r>
            </a:p>
            <a:p>
              <a:r>
                <a:rPr lang="en-US" sz="1200" dirty="0" smtClean="0"/>
                <a:t>Turbidity (Tb)</a:t>
              </a:r>
            </a:p>
            <a:p>
              <a:r>
                <a:rPr lang="en-US" sz="1200" dirty="0" smtClean="0"/>
                <a:t>Total Dissolved Solids (TDS)</a:t>
              </a:r>
              <a:endParaRPr lang="en-US" sz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000" y="-76200"/>
            <a:ext cx="4724400" cy="7010400"/>
            <a:chOff x="4876800" y="1116915"/>
            <a:chExt cx="4045134" cy="5615178"/>
          </a:xfrm>
        </p:grpSpPr>
        <p:pic>
          <p:nvPicPr>
            <p:cNvPr id="15" name="Picture 2" descr="C:\Users\Mary.Kilmer\Desktop\Proposal\Proposal\Proposal figures\Color figures\watersheds for sampling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76800" y="1116915"/>
              <a:ext cx="4045134" cy="5615178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6" name="5-Point Star 15"/>
            <p:cNvSpPr/>
            <p:nvPr/>
          </p:nvSpPr>
          <p:spPr>
            <a:xfrm>
              <a:off x="5638800" y="4648200"/>
              <a:ext cx="76200" cy="76200"/>
            </a:xfrm>
            <a:prstGeom prst="star5">
              <a:avLst/>
            </a:prstGeom>
            <a:solidFill>
              <a:srgbClr val="FFC000"/>
            </a:solidFill>
            <a:ln w="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6477000" y="2971800"/>
              <a:ext cx="76200" cy="76200"/>
            </a:xfrm>
            <a:prstGeom prst="star5">
              <a:avLst/>
            </a:prstGeom>
            <a:solidFill>
              <a:srgbClr val="FFC000"/>
            </a:solidFill>
            <a:ln w="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5181600" y="5334000"/>
              <a:ext cx="76200" cy="76200"/>
            </a:xfrm>
            <a:prstGeom prst="star5">
              <a:avLst/>
            </a:prstGeom>
            <a:solidFill>
              <a:srgbClr val="FFC000"/>
            </a:solidFill>
            <a:ln w="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5025875" y="6330655"/>
              <a:ext cx="205069" cy="188284"/>
            </a:xfrm>
            <a:prstGeom prst="star5">
              <a:avLst/>
            </a:prstGeom>
            <a:solidFill>
              <a:srgbClr val="FFC000"/>
            </a:solidFill>
            <a:ln w="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81600" y="6364916"/>
              <a:ext cx="1088015" cy="230993"/>
            </a:xfrm>
            <a:prstGeom prst="rect">
              <a:avLst/>
            </a:prstGeom>
            <a:noFill/>
            <a:ln w="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USGS</a:t>
              </a:r>
              <a:r>
                <a:rPr lang="en-US" sz="1100" dirty="0" smtClean="0">
                  <a:solidFill>
                    <a:schemeClr val="bg1"/>
                  </a:solidFill>
                </a:rPr>
                <a:t> </a:t>
              </a:r>
              <a:r>
                <a:rPr lang="en-US" sz="1100" dirty="0" smtClean="0"/>
                <a:t>stations</a:t>
              </a:r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0429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3855507" cy="4876800"/>
          </a:xfrm>
          <a:prstGeom prst="rect">
            <a:avLst/>
          </a:prstGeom>
          <a:noFill/>
          <a:ln w="25400">
            <a:solidFill>
              <a:prstClr val="black"/>
            </a:solidFill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9501" y="644394"/>
            <a:ext cx="2655967" cy="471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533400"/>
            <a:ext cx="4343401" cy="4876800"/>
          </a:xfrm>
          <a:prstGeom prst="rect">
            <a:avLst/>
          </a:prstGeom>
          <a:noFill/>
          <a:ln w="25400">
            <a:solidFill>
              <a:prstClr val="black"/>
            </a:solidFill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1528" y="794657"/>
            <a:ext cx="3505006" cy="4615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838200" y="5486400"/>
            <a:ext cx="3028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Least Altered (Sugar Creek)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029200" y="5486400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Most Altered (</a:t>
            </a:r>
            <a:r>
              <a:rPr lang="en-US" dirty="0" err="1" smtClean="0"/>
              <a:t>Kellow</a:t>
            </a:r>
            <a:r>
              <a:rPr lang="en-US" dirty="0" smtClean="0"/>
              <a:t> Ditch)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96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8807866"/>
              </p:ext>
            </p:extLst>
          </p:nvPr>
        </p:nvGraphicFramePr>
        <p:xfrm>
          <a:off x="4572000" y="3710716"/>
          <a:ext cx="4495800" cy="3066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540319"/>
              </p:ext>
            </p:extLst>
          </p:nvPr>
        </p:nvGraphicFramePr>
        <p:xfrm>
          <a:off x="152399" y="3707655"/>
          <a:ext cx="4343400" cy="307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57400" y="5105400"/>
            <a:ext cx="7938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p&lt;0.0001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553200" y="5243899"/>
            <a:ext cx="7938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p&lt;0.0001</a:t>
            </a:r>
            <a:endParaRPr lang="en-US" sz="1200" dirty="0"/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4150212314"/>
              </p:ext>
            </p:extLst>
          </p:nvPr>
        </p:nvGraphicFramePr>
        <p:xfrm>
          <a:off x="152399" y="0"/>
          <a:ext cx="87630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990599" y="2514600"/>
            <a:ext cx="5629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p=0.18</a:t>
            </a:r>
            <a:endParaRPr lang="en-US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3657599" y="533400"/>
            <a:ext cx="5629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p=0.12</a:t>
            </a:r>
            <a:endParaRPr lang="en-US" sz="1000" dirty="0"/>
          </a:p>
        </p:txBody>
      </p:sp>
      <p:sp>
        <p:nvSpPr>
          <p:cNvPr id="21" name="TextBox 20"/>
          <p:cNvSpPr txBox="1"/>
          <p:nvPr/>
        </p:nvSpPr>
        <p:spPr>
          <a:xfrm>
            <a:off x="2285999" y="2743200"/>
            <a:ext cx="6912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p&lt;0.0001</a:t>
            </a:r>
            <a:endParaRPr lang="en-US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4952999" y="914400"/>
            <a:ext cx="5629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p=0.01</a:t>
            </a:r>
            <a:endParaRPr lang="en-US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6172199" y="2514600"/>
            <a:ext cx="5629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p=0.03</a:t>
            </a:r>
            <a:endParaRPr lang="en-US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914398" y="3429000"/>
            <a:ext cx="63917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PO</a:t>
            </a:r>
            <a:r>
              <a:rPr lang="en-US" sz="1100" baseline="-25000" dirty="0" smtClean="0"/>
              <a:t>4</a:t>
            </a:r>
            <a:r>
              <a:rPr lang="en-US" sz="1100" baseline="30000" dirty="0" smtClean="0"/>
              <a:t>-3</a:t>
            </a:r>
            <a:endParaRPr lang="en-US" sz="1100" baseline="30000" dirty="0"/>
          </a:p>
        </p:txBody>
      </p:sp>
      <p:sp>
        <p:nvSpPr>
          <p:cNvPr id="25" name="TextBox 24"/>
          <p:cNvSpPr txBox="1"/>
          <p:nvPr/>
        </p:nvSpPr>
        <p:spPr>
          <a:xfrm>
            <a:off x="2362199" y="3429000"/>
            <a:ext cx="445956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/>
              <a:t>NO</a:t>
            </a:r>
            <a:r>
              <a:rPr lang="en-US" sz="1100" baseline="-25000" dirty="0" smtClean="0"/>
              <a:t>2</a:t>
            </a:r>
            <a:r>
              <a:rPr lang="en-US" sz="1100" baseline="30000" dirty="0" smtClean="0"/>
              <a:t>-</a:t>
            </a:r>
            <a:endParaRPr lang="en-US" sz="1100" baseline="30000" dirty="0"/>
          </a:p>
        </p:txBody>
      </p:sp>
      <p:sp>
        <p:nvSpPr>
          <p:cNvPr id="26" name="TextBox 25"/>
          <p:cNvSpPr txBox="1"/>
          <p:nvPr/>
        </p:nvSpPr>
        <p:spPr>
          <a:xfrm>
            <a:off x="3657599" y="3429000"/>
            <a:ext cx="6096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NO</a:t>
            </a:r>
            <a:r>
              <a:rPr lang="en-US" sz="1100" baseline="-25000" dirty="0" smtClean="0"/>
              <a:t>3</a:t>
            </a:r>
            <a:r>
              <a:rPr lang="en-US" sz="1100" baseline="30000" dirty="0" smtClean="0"/>
              <a:t>-</a:t>
            </a:r>
            <a:endParaRPr lang="en-US" sz="1100" baseline="30000" dirty="0"/>
          </a:p>
        </p:txBody>
      </p:sp>
    </p:spTree>
    <p:extLst>
      <p:ext uri="{BB962C8B-B14F-4D97-AF65-F5344CB8AC3E}">
        <p14:creationId xmlns:p14="http://schemas.microsoft.com/office/powerpoint/2010/main" val="148921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P spid="6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76200" y="-152400"/>
            <a:ext cx="5026077" cy="7086600"/>
            <a:chOff x="-76200" y="-152400"/>
            <a:chExt cx="5026077" cy="7086600"/>
          </a:xfrm>
        </p:grpSpPr>
        <p:pic>
          <p:nvPicPr>
            <p:cNvPr id="4" name="Picture 2" descr="C:\Users\Mary.Kilmer\Desktop\GeoStore Downloads\Cache-NicoleELF.jpg"/>
            <p:cNvPicPr>
              <a:picLocks noChangeAspect="1" noChangeArrowheads="1"/>
            </p:cNvPicPr>
            <p:nvPr/>
          </p:nvPicPr>
          <p:blipFill>
            <a:blip r:embed="rId2" cstate="print"/>
            <a:srcRect l="10588" t="8182" r="10588" b="8182"/>
            <a:stretch>
              <a:fillRect/>
            </a:stretch>
          </p:blipFill>
          <p:spPr bwMode="auto">
            <a:xfrm>
              <a:off x="-76200" y="-152400"/>
              <a:ext cx="5026077" cy="7086600"/>
            </a:xfrm>
            <a:prstGeom prst="rect">
              <a:avLst/>
            </a:prstGeom>
            <a:noFill/>
          </p:spPr>
        </p:pic>
        <p:cxnSp>
          <p:nvCxnSpPr>
            <p:cNvPr id="3" name="Straight Connector 2"/>
            <p:cNvCxnSpPr/>
            <p:nvPr/>
          </p:nvCxnSpPr>
          <p:spPr>
            <a:xfrm>
              <a:off x="4949876" y="0"/>
              <a:ext cx="0" cy="4966395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t="1111" r="1778"/>
          <a:stretch>
            <a:fillRect/>
          </a:stretch>
        </p:blipFill>
        <p:spPr bwMode="auto">
          <a:xfrm>
            <a:off x="2479908" y="4868617"/>
            <a:ext cx="2469968" cy="198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940" y="0"/>
            <a:ext cx="493993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Twenty-Six Ditch </a:t>
            </a:r>
          </a:p>
          <a:p>
            <a:r>
              <a:rPr lang="en-US" sz="3600" dirty="0" smtClean="0"/>
              <a:t>Sub-Watershed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029201" y="3581400"/>
            <a:ext cx="411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Natural vs. Channelized 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Physical, chemical, toxicological differences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Summer/Fall 2013</a:t>
            </a:r>
            <a:endParaRPr lang="en-US" sz="2000" dirty="0"/>
          </a:p>
        </p:txBody>
      </p:sp>
      <p:grpSp>
        <p:nvGrpSpPr>
          <p:cNvPr id="9" name="Group 8"/>
          <p:cNvGrpSpPr/>
          <p:nvPr/>
        </p:nvGrpSpPr>
        <p:grpSpPr>
          <a:xfrm>
            <a:off x="5029200" y="190501"/>
            <a:ext cx="4025900" cy="3238499"/>
            <a:chOff x="228600" y="228600"/>
            <a:chExt cx="4419600" cy="3162837"/>
          </a:xfrm>
        </p:grpSpPr>
        <p:pic>
          <p:nvPicPr>
            <p:cNvPr id="10" name="Picture 3" descr="F:\ELF\pictures\Sites\Channel 1\DSC01143.JPG"/>
            <p:cNvPicPr>
              <a:picLocks noChangeAspect="1" noChangeArrowheads="1"/>
            </p:cNvPicPr>
            <p:nvPr/>
          </p:nvPicPr>
          <p:blipFill>
            <a:blip r:embed="rId4" cstate="print"/>
            <a:srcRect t="16667" r="20000" b="5556"/>
            <a:stretch>
              <a:fillRect/>
            </a:stretch>
          </p:blipFill>
          <p:spPr bwMode="auto">
            <a:xfrm>
              <a:off x="228600" y="228600"/>
              <a:ext cx="4419600" cy="3162837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2738152" y="3101243"/>
              <a:ext cx="18186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Photo credit:  Katie Kilmer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651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378897220"/>
              </p:ext>
            </p:extLst>
          </p:nvPr>
        </p:nvGraphicFramePr>
        <p:xfrm>
          <a:off x="228600" y="457200"/>
          <a:ext cx="41275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984292301"/>
              </p:ext>
            </p:extLst>
          </p:nvPr>
        </p:nvGraphicFramePr>
        <p:xfrm>
          <a:off x="4923682" y="609600"/>
          <a:ext cx="38100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159204926"/>
              </p:ext>
            </p:extLst>
          </p:nvPr>
        </p:nvGraphicFramePr>
        <p:xfrm>
          <a:off x="159998" y="3537466"/>
          <a:ext cx="4258887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725350983"/>
              </p:ext>
            </p:extLst>
          </p:nvPr>
        </p:nvGraphicFramePr>
        <p:xfrm>
          <a:off x="4664412" y="3665498"/>
          <a:ext cx="40386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2590800" y="4276298"/>
            <a:ext cx="13292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Book Antiqua" panose="02040602050305030304" pitchFamily="18" charset="0"/>
              </a:rPr>
              <a:t>168mg/L CaCO</a:t>
            </a:r>
            <a:r>
              <a:rPr lang="en-US" sz="1200" baseline="-25000" dirty="0" smtClean="0">
                <a:latin typeface="Book Antiqua" panose="02040602050305030304" pitchFamily="18" charset="0"/>
              </a:rPr>
              <a:t>3</a:t>
            </a:r>
            <a:endParaRPr lang="en-US" sz="1200" dirty="0">
              <a:latin typeface="Book Antiqua" panose="0204060205030503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66000" y="4172295"/>
            <a:ext cx="13676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Book Antiqua" panose="02040602050305030304" pitchFamily="18" charset="0"/>
              </a:rPr>
              <a:t>205 mg/L CaCO</a:t>
            </a:r>
            <a:r>
              <a:rPr lang="en-US" sz="1200" baseline="-25000" dirty="0" smtClean="0">
                <a:latin typeface="Book Antiqua" panose="02040602050305030304" pitchFamily="18" charset="0"/>
              </a:rPr>
              <a:t>3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761010" y="0"/>
            <a:ext cx="6144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Physical Differences</a:t>
            </a:r>
            <a:endParaRPr lang="en-US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156106" y="3352800"/>
            <a:ext cx="27454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Channelized	Natural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486400" y="3352800"/>
            <a:ext cx="27454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Channelized	Natural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16695" y="6172200"/>
            <a:ext cx="27454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Channelized	Natural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791200" y="6319798"/>
            <a:ext cx="27454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Channelized	Natural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112939" y="2362200"/>
            <a:ext cx="1142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p=0.004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23000" y="2253734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 &lt; 0.00001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079043" y="5047734"/>
            <a:ext cx="1142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p&lt;0.03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794767" y="5034002"/>
            <a:ext cx="1142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p&lt;0.03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99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P spid="8" grpId="0"/>
      <p:bldP spid="9" grpId="0"/>
      <p:bldP spid="13" grpId="0" animBg="1"/>
      <p:bldP spid="14" grpId="0" animBg="1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3352800"/>
            <a:ext cx="9144000" cy="3505200"/>
            <a:chOff x="371302" y="3518710"/>
            <a:chExt cx="7848600" cy="3810000"/>
          </a:xfrm>
        </p:grpSpPr>
        <p:graphicFrame>
          <p:nvGraphicFramePr>
            <p:cNvPr id="13" name="Chart 12"/>
            <p:cNvGraphicFramePr/>
            <p:nvPr>
              <p:extLst>
                <p:ext uri="{D42A27DB-BD31-4B8C-83A1-F6EECF244321}">
                  <p14:modId xmlns:p14="http://schemas.microsoft.com/office/powerpoint/2010/main" val="588476033"/>
                </p:ext>
              </p:extLst>
            </p:nvPr>
          </p:nvGraphicFramePr>
          <p:xfrm>
            <a:off x="371302" y="3518710"/>
            <a:ext cx="7848600" cy="381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2457714" y="5611020"/>
              <a:ext cx="4395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rgbClr val="FF0000"/>
                  </a:solidFill>
                </a:rPr>
                <a:t>*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52988" y="4903134"/>
              <a:ext cx="4395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rgbClr val="FF0000"/>
                  </a:solidFill>
                </a:rPr>
                <a:t>*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5105400" y="4724400"/>
            <a:ext cx="166757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6906601" y="3834200"/>
            <a:ext cx="1437778" cy="534888"/>
            <a:chOff x="5257800" y="4615934"/>
            <a:chExt cx="1437778" cy="534888"/>
          </a:xfrm>
        </p:grpSpPr>
        <p:sp>
          <p:nvSpPr>
            <p:cNvPr id="18" name="Rectangle 17"/>
            <p:cNvSpPr/>
            <p:nvPr/>
          </p:nvSpPr>
          <p:spPr>
            <a:xfrm>
              <a:off x="5257800" y="4724400"/>
              <a:ext cx="152400" cy="1524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257800" y="4953000"/>
              <a:ext cx="152400" cy="1524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99224" y="4615934"/>
              <a:ext cx="8020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Natural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499225" y="4812268"/>
              <a:ext cx="11963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Channelized</a:t>
              </a:r>
              <a:endParaRPr lang="en-US" dirty="0"/>
            </a:p>
          </p:txBody>
        </p:sp>
      </p:grpSp>
      <p:graphicFrame>
        <p:nvGraphicFramePr>
          <p:cNvPr id="30" name="Chart 29"/>
          <p:cNvGraphicFramePr/>
          <p:nvPr>
            <p:extLst>
              <p:ext uri="{D42A27DB-BD31-4B8C-83A1-F6EECF244321}">
                <p14:modId xmlns:p14="http://schemas.microsoft.com/office/powerpoint/2010/main" val="2019962973"/>
              </p:ext>
            </p:extLst>
          </p:nvPr>
        </p:nvGraphicFramePr>
        <p:xfrm>
          <a:off x="228600" y="615434"/>
          <a:ext cx="4145271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1" name="Chart 30"/>
          <p:cNvGraphicFramePr/>
          <p:nvPr>
            <p:extLst>
              <p:ext uri="{D42A27DB-BD31-4B8C-83A1-F6EECF244321}">
                <p14:modId xmlns:p14="http://schemas.microsoft.com/office/powerpoint/2010/main" val="481030811"/>
              </p:ext>
            </p:extLst>
          </p:nvPr>
        </p:nvGraphicFramePr>
        <p:xfrm>
          <a:off x="4470879" y="577334"/>
          <a:ext cx="3886200" cy="261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73080" y="1885434"/>
            <a:ext cx="758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</a:t>
            </a:r>
            <a:r>
              <a:rPr lang="en-US" sz="1600" dirty="0" smtClean="0"/>
              <a:t>&lt;0.03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6389484" y="1744702"/>
            <a:ext cx="758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</a:t>
            </a:r>
            <a:r>
              <a:rPr lang="en-US" sz="1600" dirty="0" smtClean="0"/>
              <a:t>&lt;0.03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1815888" y="0"/>
            <a:ext cx="6144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Chemical Differences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75817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AsOne/>
      </p:bldGraphic>
      <p:bldGraphic spid="31" grpId="0">
        <p:bldAsOne/>
      </p:bldGraphic>
      <p:bldP spid="2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105400" y="4724400"/>
            <a:ext cx="166757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3884144671"/>
              </p:ext>
            </p:extLst>
          </p:nvPr>
        </p:nvGraphicFramePr>
        <p:xfrm>
          <a:off x="0" y="4114"/>
          <a:ext cx="9144000" cy="3729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4" name="Straight Arrow Connector 23"/>
          <p:cNvCxnSpPr/>
          <p:nvPr/>
        </p:nvCxnSpPr>
        <p:spPr>
          <a:xfrm>
            <a:off x="2602708" y="1586773"/>
            <a:ext cx="0" cy="5833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766264" y="1828800"/>
            <a:ext cx="0" cy="68261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181600" y="1168671"/>
            <a:ext cx="0" cy="49562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676400" y="1254899"/>
            <a:ext cx="165810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Rainfall May 22</a:t>
            </a:r>
            <a:endParaRPr lang="en-US" sz="1500" dirty="0"/>
          </a:p>
        </p:txBody>
      </p:sp>
      <p:sp>
        <p:nvSpPr>
          <p:cNvPr id="28" name="TextBox 1"/>
          <p:cNvSpPr txBox="1"/>
          <p:nvPr/>
        </p:nvSpPr>
        <p:spPr>
          <a:xfrm>
            <a:off x="3144096" y="1557933"/>
            <a:ext cx="1509607" cy="37095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 smtClean="0"/>
              <a:t>Rainfall Jun 18</a:t>
            </a:r>
          </a:p>
        </p:txBody>
      </p:sp>
      <p:sp>
        <p:nvSpPr>
          <p:cNvPr id="29" name="TextBox 2"/>
          <p:cNvSpPr txBox="1"/>
          <p:nvPr/>
        </p:nvSpPr>
        <p:spPr>
          <a:xfrm>
            <a:off x="3886200" y="884013"/>
            <a:ext cx="1736783" cy="38617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 smtClean="0"/>
              <a:t>Rainfall Jul 21-22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8354960"/>
              </p:ext>
            </p:extLst>
          </p:nvPr>
        </p:nvGraphicFramePr>
        <p:xfrm>
          <a:off x="76200" y="3824288"/>
          <a:ext cx="9067800" cy="2995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580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Current ELF Research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Effects of leaf litter on nutrient levels</a:t>
            </a:r>
          </a:p>
          <a:p>
            <a:pPr lvl="1"/>
            <a:r>
              <a:rPr lang="en-US" dirty="0" smtClean="0"/>
              <a:t>Field sampling</a:t>
            </a:r>
          </a:p>
          <a:p>
            <a:pPr lvl="2"/>
            <a:r>
              <a:rPr lang="en-US" dirty="0" smtClean="0"/>
              <a:t>Increased sample size of natural sites</a:t>
            </a:r>
          </a:p>
          <a:p>
            <a:pPr lvl="2"/>
            <a:r>
              <a:rPr lang="en-US" dirty="0" smtClean="0"/>
              <a:t>Sampling throughout growing season</a:t>
            </a:r>
          </a:p>
          <a:p>
            <a:pPr lvl="1"/>
            <a:r>
              <a:rPr lang="en-US" dirty="0" smtClean="0"/>
              <a:t>Lab experiments</a:t>
            </a:r>
          </a:p>
          <a:p>
            <a:pPr lvl="2"/>
            <a:r>
              <a:rPr lang="en-US" dirty="0" smtClean="0"/>
              <a:t>Leaf leaching of nutrients into water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141284"/>
            <a:ext cx="2209800" cy="59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8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381000"/>
            <a:ext cx="4267200" cy="3276600"/>
            <a:chOff x="4343400" y="3715950"/>
            <a:chExt cx="4419600" cy="2893746"/>
          </a:xfrm>
        </p:grpSpPr>
        <p:pic>
          <p:nvPicPr>
            <p:cNvPr id="5" name="Picture 2" descr="C:\Users\Mary.Kilmer\Desktop\IMG_0601_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43400" y="3715950"/>
              <a:ext cx="4419600" cy="2893746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6944361" y="6332697"/>
              <a:ext cx="18186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Photo credit:  Katie Kilmer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10209" y="4470737"/>
            <a:ext cx="8100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Comparing Water Quality in Channelized and Natural </a:t>
            </a:r>
            <a:r>
              <a:rPr lang="en-US" sz="2000" b="1" dirty="0" smtClean="0"/>
              <a:t>Streams</a:t>
            </a:r>
          </a:p>
          <a:p>
            <a:endParaRPr lang="en-US" sz="2000" dirty="0"/>
          </a:p>
          <a:p>
            <a:r>
              <a:rPr lang="en-US" sz="2000" dirty="0" smtClean="0"/>
              <a:t>*Publication in preparation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648200" y="750113"/>
            <a:ext cx="4267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Masters Program: </a:t>
            </a:r>
            <a:br>
              <a:rPr lang="en-US" sz="2400" dirty="0" smtClean="0"/>
            </a:br>
            <a:r>
              <a:rPr lang="en-US" sz="2400" dirty="0" smtClean="0"/>
              <a:t>University of Oklahoma </a:t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141284"/>
            <a:ext cx="2209800" cy="59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43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Experiential Learning Fellowship </a:t>
            </a:r>
            <a:r>
              <a:rPr lang="en-US" b="1" dirty="0"/>
              <a:t>(ELF)</a:t>
            </a:r>
            <a:r>
              <a:rPr lang="en-US" b="1" dirty="0" smtClean="0"/>
              <a:t> Program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PI: Travis </a:t>
            </a:r>
            <a:r>
              <a:rPr lang="en-US" dirty="0"/>
              <a:t>Marsico, </a:t>
            </a:r>
            <a:r>
              <a:rPr lang="en-US" dirty="0" smtClean="0"/>
              <a:t>Hashim </a:t>
            </a:r>
            <a:r>
              <a:rPr lang="en-US" dirty="0"/>
              <a:t>Ali, Jennifer Bouldin, </a:t>
            </a:r>
            <a:r>
              <a:rPr lang="en-US" dirty="0" err="1"/>
              <a:t>Tanja</a:t>
            </a:r>
            <a:r>
              <a:rPr lang="en-US" dirty="0"/>
              <a:t> </a:t>
            </a:r>
            <a:r>
              <a:rPr lang="en-US" dirty="0" smtClean="0"/>
              <a:t>McKay</a:t>
            </a:r>
          </a:p>
          <a:p>
            <a:r>
              <a:rPr lang="en-US" dirty="0"/>
              <a:t>NSF funded </a:t>
            </a:r>
            <a:r>
              <a:rPr lang="en-US" dirty="0" smtClean="0"/>
              <a:t>- </a:t>
            </a:r>
            <a:r>
              <a:rPr lang="en-US" dirty="0"/>
              <a:t>$</a:t>
            </a:r>
            <a:r>
              <a:rPr lang="en-US" dirty="0" smtClean="0"/>
              <a:t>567,185</a:t>
            </a:r>
          </a:p>
          <a:p>
            <a:pPr lvl="1"/>
            <a:r>
              <a:rPr lang="en-US" dirty="0"/>
              <a:t>Scholarships in STEM</a:t>
            </a:r>
          </a:p>
          <a:p>
            <a:pPr lvl="1"/>
            <a:r>
              <a:rPr lang="en-US" dirty="0" smtClean="0"/>
              <a:t>2011-2016</a:t>
            </a:r>
            <a:endParaRPr lang="en-US" dirty="0"/>
          </a:p>
          <a:p>
            <a:r>
              <a:rPr lang="en-US" dirty="0" smtClean="0"/>
              <a:t>Scholarship for undergraduate researchers</a:t>
            </a:r>
          </a:p>
          <a:p>
            <a:r>
              <a:rPr lang="en-US" dirty="0" smtClean="0"/>
              <a:t>Graduate student mentor </a:t>
            </a:r>
          </a:p>
          <a:p>
            <a:r>
              <a:rPr lang="en-US" dirty="0" smtClean="0"/>
              <a:t>Travel to meetings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141284"/>
            <a:ext cx="2209800" cy="59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797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Experiential Learning Fellowship </a:t>
            </a:r>
            <a:r>
              <a:rPr lang="en-US" b="1" dirty="0"/>
              <a:t>(ELF)</a:t>
            </a:r>
            <a:r>
              <a:rPr lang="en-US" b="1" dirty="0" smtClean="0"/>
              <a:t> Program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Currently – 8 undergraduates; 4 graduate mentors</a:t>
            </a:r>
          </a:p>
          <a:p>
            <a:r>
              <a:rPr lang="en-US" dirty="0" smtClean="0"/>
              <a:t>8 students graduated</a:t>
            </a:r>
          </a:p>
          <a:p>
            <a:pPr lvl="1"/>
            <a:r>
              <a:rPr lang="en-US" dirty="0" smtClean="0"/>
              <a:t>U of OK</a:t>
            </a:r>
          </a:p>
          <a:p>
            <a:pPr lvl="1"/>
            <a:r>
              <a:rPr lang="en-US" dirty="0" smtClean="0"/>
              <a:t>Kansas State </a:t>
            </a:r>
          </a:p>
          <a:p>
            <a:pPr lvl="1"/>
            <a:r>
              <a:rPr lang="en-US" dirty="0" smtClean="0"/>
              <a:t>UAMS</a:t>
            </a:r>
          </a:p>
          <a:p>
            <a:pPr lvl="1"/>
            <a:r>
              <a:rPr lang="en-US" dirty="0" smtClean="0"/>
              <a:t>A-State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Nursing school</a:t>
            </a:r>
          </a:p>
          <a:p>
            <a:pPr lvl="1"/>
            <a:r>
              <a:rPr lang="en-US" dirty="0" smtClean="0"/>
              <a:t>Military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141284"/>
            <a:ext cx="2209800" cy="59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59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Experiential Learning Fellowship </a:t>
            </a:r>
            <a:r>
              <a:rPr lang="en-US" b="1" dirty="0"/>
              <a:t>(ELF)</a:t>
            </a:r>
            <a:r>
              <a:rPr lang="en-US" b="1" dirty="0" smtClean="0"/>
              <a:t> Program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20+ presentations </a:t>
            </a:r>
          </a:p>
          <a:p>
            <a:pPr lvl="1"/>
            <a:r>
              <a:rPr lang="en-US" dirty="0" smtClean="0"/>
              <a:t>Local, state, national and international conferences</a:t>
            </a:r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r>
              <a:rPr lang="en-US" b="1" dirty="0" smtClean="0"/>
              <a:t>Nicole Poe</a:t>
            </a:r>
          </a:p>
          <a:p>
            <a:pPr marL="0" indent="0">
              <a:buNone/>
            </a:pPr>
            <a:r>
              <a:rPr lang="en-US" sz="2600" i="1" u="sng" dirty="0" smtClean="0"/>
              <a:t>Poster </a:t>
            </a:r>
            <a:r>
              <a:rPr lang="en-US" sz="2600" i="1" u="sng" dirty="0"/>
              <a:t>Presentations</a:t>
            </a:r>
          </a:p>
          <a:p>
            <a:pPr marL="0" indent="0">
              <a:buNone/>
            </a:pPr>
            <a:r>
              <a:rPr lang="en-US" sz="2600" dirty="0"/>
              <a:t>Society of Environmental Toxicology and Chemistry (Fall 2013)</a:t>
            </a:r>
          </a:p>
          <a:p>
            <a:pPr marL="0" indent="0">
              <a:buNone/>
            </a:pPr>
            <a:r>
              <a:rPr lang="en-US" sz="2600" dirty="0"/>
              <a:t>Arkansas Soil and Water </a:t>
            </a:r>
            <a:r>
              <a:rPr lang="en-US" sz="2600" dirty="0" smtClean="0"/>
              <a:t>Education Conference </a:t>
            </a:r>
            <a:r>
              <a:rPr lang="en-US" sz="2600" dirty="0"/>
              <a:t>(Jan 2014)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i="1" u="sng" dirty="0"/>
              <a:t>Oral Presentations</a:t>
            </a:r>
          </a:p>
          <a:p>
            <a:pPr marL="0" indent="0">
              <a:buNone/>
            </a:pPr>
            <a:r>
              <a:rPr lang="en-US" sz="2600" dirty="0" err="1" smtClean="0"/>
              <a:t>Create@StAte</a:t>
            </a:r>
            <a:r>
              <a:rPr lang="en-US" sz="2600" dirty="0" smtClean="0"/>
              <a:t> </a:t>
            </a:r>
            <a:r>
              <a:rPr lang="en-US" sz="2600" dirty="0"/>
              <a:t>(April 2014)</a:t>
            </a:r>
          </a:p>
          <a:p>
            <a:pPr marL="0" indent="0">
              <a:buNone/>
            </a:pPr>
            <a:r>
              <a:rPr lang="en-US" sz="2600" dirty="0"/>
              <a:t>Arkansas Waterworks &amp; Water Environment Association (April 2014)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141284"/>
            <a:ext cx="2209800" cy="59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58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SMART </a:t>
            </a:r>
            <a:r>
              <a:rPr lang="en-US" b="1" dirty="0"/>
              <a:t>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Science &amp; Mathematics Academic Resources and Tracking </a:t>
            </a:r>
            <a:r>
              <a:rPr lang="en-US" dirty="0" smtClean="0"/>
              <a:t>Center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Coordinate research &amp; education projects</a:t>
            </a:r>
          </a:p>
          <a:p>
            <a:r>
              <a:rPr lang="en-US" dirty="0" smtClean="0"/>
              <a:t>Advising </a:t>
            </a:r>
          </a:p>
          <a:p>
            <a:r>
              <a:rPr lang="en-US" dirty="0" smtClean="0"/>
              <a:t>Student data – tracking progress</a:t>
            </a:r>
          </a:p>
          <a:p>
            <a:r>
              <a:rPr lang="en-US" dirty="0" smtClean="0"/>
              <a:t>Prepare for post-graduation careers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141284"/>
            <a:ext cx="2209800" cy="59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26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SMART </a:t>
            </a:r>
            <a:r>
              <a:rPr lang="en-US" b="1" dirty="0"/>
              <a:t>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Science &amp; Mathematics Academic Resources and Tracking </a:t>
            </a:r>
            <a:r>
              <a:rPr lang="en-US" dirty="0" smtClean="0"/>
              <a:t>Center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Professional </a:t>
            </a:r>
            <a:r>
              <a:rPr lang="en-US" dirty="0"/>
              <a:t>development	</a:t>
            </a:r>
          </a:p>
          <a:p>
            <a:pPr lvl="1"/>
            <a:r>
              <a:rPr lang="en-US" dirty="0"/>
              <a:t>Test prep, interviewing and development training</a:t>
            </a:r>
          </a:p>
          <a:p>
            <a:r>
              <a:rPr lang="en-US" dirty="0" smtClean="0"/>
              <a:t>Provide post graduation tracking </a:t>
            </a:r>
          </a:p>
          <a:p>
            <a:pPr lvl="1"/>
            <a:r>
              <a:rPr lang="en-US" dirty="0" smtClean="0"/>
              <a:t>HLC, NSF, NIH, etc.</a:t>
            </a:r>
          </a:p>
          <a:p>
            <a:r>
              <a:rPr lang="en-US" dirty="0" smtClean="0"/>
              <a:t>Decrease faculty time and redundancy of development workshops.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141284"/>
            <a:ext cx="2209800" cy="59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0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Comparing Water Quality in Channelized and Natural Streams</a:t>
            </a:r>
            <a:br>
              <a:rPr lang="en-US" b="1" dirty="0"/>
            </a:br>
            <a:r>
              <a:rPr lang="en-US" b="1" dirty="0"/>
              <a:t>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7010400" cy="2133600"/>
          </a:xfrm>
        </p:spPr>
        <p:txBody>
          <a:bodyPr>
            <a:normAutofit fontScale="62500" lnSpcReduction="20000"/>
          </a:bodyPr>
          <a:lstStyle/>
          <a:p>
            <a:r>
              <a:rPr lang="en-US" sz="4500" dirty="0" smtClean="0">
                <a:solidFill>
                  <a:schemeClr val="tx1"/>
                </a:solidFill>
              </a:rPr>
              <a:t>Jennifer L. Bouldin, PhD</a:t>
            </a:r>
            <a:br>
              <a:rPr lang="en-US" sz="4500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Dept. of </a:t>
            </a:r>
            <a:r>
              <a:rPr lang="en-US" dirty="0">
                <a:solidFill>
                  <a:schemeClr val="tx1"/>
                </a:solidFill>
              </a:rPr>
              <a:t>Biological </a:t>
            </a:r>
            <a:r>
              <a:rPr lang="en-US" dirty="0" smtClean="0">
                <a:solidFill>
                  <a:schemeClr val="tx1"/>
                </a:solidFill>
              </a:rPr>
              <a:t>Sciences</a:t>
            </a:r>
          </a:p>
          <a:p>
            <a:r>
              <a:rPr lang="en-US" sz="4500" dirty="0" smtClean="0">
                <a:solidFill>
                  <a:schemeClr val="tx1"/>
                </a:solidFill>
              </a:rPr>
              <a:t>M. Katie Kilmer</a:t>
            </a:r>
            <a:br>
              <a:rPr lang="en-US" sz="4500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Environmental Science PhD Student </a:t>
            </a:r>
          </a:p>
          <a:p>
            <a:r>
              <a:rPr lang="en-US" sz="4500" dirty="0" smtClean="0">
                <a:solidFill>
                  <a:schemeClr val="tx1"/>
                </a:solidFill>
              </a:rPr>
              <a:t>Nicole Poe</a:t>
            </a:r>
            <a:br>
              <a:rPr lang="en-US" sz="4500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Dept</a:t>
            </a:r>
            <a:r>
              <a:rPr lang="en-US" dirty="0">
                <a:solidFill>
                  <a:schemeClr val="tx1"/>
                </a:solidFill>
              </a:rPr>
              <a:t>. of Biological </a:t>
            </a:r>
            <a:r>
              <a:rPr lang="en-US" dirty="0" smtClean="0">
                <a:solidFill>
                  <a:schemeClr val="tx1"/>
                </a:solidFill>
              </a:rPr>
              <a:t>Sciences </a:t>
            </a:r>
            <a:r>
              <a:rPr lang="en-US" dirty="0">
                <a:solidFill>
                  <a:schemeClr val="tx1"/>
                </a:solidFill>
              </a:rPr>
              <a:t>Undergraduate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141284"/>
            <a:ext cx="2209800" cy="59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17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85413" cy="3886200"/>
            <a:chOff x="-41413" y="3276600"/>
            <a:chExt cx="9185413" cy="3886200"/>
          </a:xfrm>
        </p:grpSpPr>
        <p:pic>
          <p:nvPicPr>
            <p:cNvPr id="1026" name="Picture 2" descr="http://oceanservice.noaa.gov/news/june14/hypoxi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1413" y="3276600"/>
              <a:ext cx="9185413" cy="388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-41413" y="6947356"/>
              <a:ext cx="58674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 smtClean="0">
                  <a:solidFill>
                    <a:schemeClr val="bg1"/>
                  </a:solidFill>
                </a:rPr>
                <a:t>http://oceanservice.noaa.gov/news/june14/hypoxia.jpg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44789" y="139700"/>
            <a:ext cx="84798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‘Dead Zone’ in Gulf of Mexico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604" y="4277284"/>
            <a:ext cx="51269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5,052 square miles (2014)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Nutrient pollution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Urban/agricultural contributions</a:t>
            </a:r>
            <a:endParaRPr lang="en-US" sz="3200" dirty="0"/>
          </a:p>
        </p:txBody>
      </p:sp>
      <p:pic>
        <p:nvPicPr>
          <p:cNvPr id="1030" name="Picture 6" descr="http://www.motherjones.com/files/sparrow.poster3%20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86200"/>
            <a:ext cx="3962400" cy="297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20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093848" y="314167"/>
            <a:ext cx="3777623" cy="3352800"/>
            <a:chOff x="5105400" y="314167"/>
            <a:chExt cx="3777623" cy="3352800"/>
          </a:xfrm>
        </p:grpSpPr>
        <p:pic>
          <p:nvPicPr>
            <p:cNvPr id="5" name="Picture 2" descr="http://www.nj.nrcs.usda.gov/Internet/FSE_MEDIA/nrcs142p2_033735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8505" y="314167"/>
              <a:ext cx="3742966" cy="3247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5105400" y="3474151"/>
              <a:ext cx="3777623" cy="192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/>
                <a:t>http://www.nj.nrcs.usda.gov/Internet/FSE_MEDIA/nrcs142p2_033735.jpg</a:t>
              </a:r>
            </a:p>
          </p:txBody>
        </p:sp>
      </p:grpSp>
      <p:pic>
        <p:nvPicPr>
          <p:cNvPr id="7" name="Picture 4" descr="http://www.nrcs.usda.gov/Internet/FSE_MEDIA/nrcsdev11_0241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52400"/>
            <a:ext cx="5003690" cy="64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838200" y="314167"/>
            <a:ext cx="8121023" cy="4410233"/>
            <a:chOff x="762000" y="314167"/>
            <a:chExt cx="8121023" cy="4410233"/>
          </a:xfrm>
        </p:grpSpPr>
        <p:sp>
          <p:nvSpPr>
            <p:cNvPr id="12" name="Rectangle 11"/>
            <p:cNvSpPr/>
            <p:nvPr/>
          </p:nvSpPr>
          <p:spPr>
            <a:xfrm>
              <a:off x="762000" y="3570559"/>
              <a:ext cx="1295400" cy="115384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105400" y="314167"/>
              <a:ext cx="3777623" cy="3352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057400" y="314167"/>
              <a:ext cx="3048000" cy="4410233"/>
              <a:chOff x="2057400" y="314167"/>
              <a:chExt cx="3048000" cy="4410233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 flipV="1">
                <a:off x="2057400" y="314167"/>
                <a:ext cx="3048000" cy="324786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V="1">
                <a:off x="2057400" y="3666967"/>
                <a:ext cx="3048000" cy="105743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Oval 22"/>
          <p:cNvSpPr/>
          <p:nvPr/>
        </p:nvSpPr>
        <p:spPr>
          <a:xfrm rot="1872144">
            <a:off x="7504452" y="171084"/>
            <a:ext cx="663204" cy="21168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5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474</Words>
  <Application>Microsoft Office PowerPoint</Application>
  <PresentationFormat>On-screen Show (4:3)</PresentationFormat>
  <Paragraphs>152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Comparing Water Quality in Channelized and Natural Streams  </vt:lpstr>
      <vt:lpstr>Experiential Learning Fellowship (ELF) Program</vt:lpstr>
      <vt:lpstr>Experiential Learning Fellowship (ELF) Program</vt:lpstr>
      <vt:lpstr>Experiential Learning Fellowship (ELF) Program</vt:lpstr>
      <vt:lpstr>SMART Center</vt:lpstr>
      <vt:lpstr>SMART Center</vt:lpstr>
      <vt:lpstr>Comparing Water Quality in Channelized and Natural Streams  </vt:lpstr>
      <vt:lpstr>PowerPoint Presentation</vt:lpstr>
      <vt:lpstr>PowerPoint Presentation</vt:lpstr>
      <vt:lpstr>Cache River, Arkansas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Current ELF Research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</dc:creator>
  <cp:lastModifiedBy>Jeannie Cossey</cp:lastModifiedBy>
  <cp:revision>26</cp:revision>
  <dcterms:created xsi:type="dcterms:W3CDTF">2014-08-10T21:51:22Z</dcterms:created>
  <dcterms:modified xsi:type="dcterms:W3CDTF">2014-08-12T18:21:59Z</dcterms:modified>
</cp:coreProperties>
</file>