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62" r:id="rId3"/>
    <p:sldId id="258" r:id="rId4"/>
    <p:sldId id="261" r:id="rId5"/>
    <p:sldId id="278" r:id="rId6"/>
    <p:sldId id="280" r:id="rId7"/>
    <p:sldId id="259" r:id="rId8"/>
    <p:sldId id="260" r:id="rId9"/>
    <p:sldId id="271" r:id="rId10"/>
    <p:sldId id="281" r:id="rId11"/>
    <p:sldId id="282" r:id="rId12"/>
    <p:sldId id="284" r:id="rId13"/>
    <p:sldId id="285" r:id="rId14"/>
    <p:sldId id="277" r:id="rId15"/>
    <p:sldId id="286" r:id="rId16"/>
    <p:sldId id="288" r:id="rId17"/>
    <p:sldId id="283" r:id="rId18"/>
    <p:sldId id="274" r:id="rId19"/>
    <p:sldId id="275" r:id="rId20"/>
    <p:sldId id="287" r:id="rId21"/>
    <p:sldId id="276" r:id="rId22"/>
    <p:sldId id="270" r:id="rId23"/>
    <p:sldId id="273" r:id="rId24"/>
    <p:sldId id="27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09"/>
    <p:restoredTop sz="94674"/>
  </p:normalViewPr>
  <p:slideViewPr>
    <p:cSldViewPr snapToGrid="0" snapToObjects="1">
      <p:cViewPr varScale="1">
        <p:scale>
          <a:sx n="124" d="100"/>
          <a:sy n="124" d="100"/>
        </p:scale>
        <p:origin x="38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C5581E-EBB5-C745-90B1-52287060FB94}" type="doc">
      <dgm:prSet loTypeId="urn:microsoft.com/office/officeart/2005/8/layout/pyramid3" loCatId="" qsTypeId="urn:microsoft.com/office/officeart/2005/8/quickstyle/3d2" qsCatId="3D" csTypeId="urn:microsoft.com/office/officeart/2005/8/colors/accent1_2" csCatId="accent1" phldr="1"/>
      <dgm:spPr/>
    </dgm:pt>
    <dgm:pt modelId="{2CF2C4C3-C9DE-D148-A200-AC5DA5E7F909}">
      <dgm:prSet phldrT="[Text]"/>
      <dgm:spPr/>
      <dgm:t>
        <a:bodyPr/>
        <a:lstStyle/>
        <a:p>
          <a:pPr rtl="0"/>
          <a:r>
            <a:rPr lang="en-US" dirty="0"/>
            <a:t>University</a:t>
          </a:r>
        </a:p>
      </dgm:t>
    </dgm:pt>
    <dgm:pt modelId="{2B76C4AC-6EA7-F148-8FCF-CDE17F5CA123}" type="parTrans" cxnId="{7413A812-1283-F641-B1FF-F5FDF2642315}">
      <dgm:prSet/>
      <dgm:spPr/>
      <dgm:t>
        <a:bodyPr/>
        <a:lstStyle/>
        <a:p>
          <a:endParaRPr lang="en-US"/>
        </a:p>
      </dgm:t>
    </dgm:pt>
    <dgm:pt modelId="{0DDBF72F-9350-C547-87E9-3A69D67F28F2}" type="sibTrans" cxnId="{7413A812-1283-F641-B1FF-F5FDF2642315}">
      <dgm:prSet/>
      <dgm:spPr/>
      <dgm:t>
        <a:bodyPr/>
        <a:lstStyle/>
        <a:p>
          <a:endParaRPr lang="en-US"/>
        </a:p>
      </dgm:t>
    </dgm:pt>
    <dgm:pt modelId="{D886D102-C259-F549-8CC5-18109DDDE9D6}">
      <dgm:prSet phldrT="[Text]"/>
      <dgm:spPr/>
      <dgm:t>
        <a:bodyPr/>
        <a:lstStyle/>
        <a:p>
          <a:pPr rtl="0"/>
          <a:r>
            <a:rPr lang="en-US" dirty="0"/>
            <a:t>Program</a:t>
          </a:r>
        </a:p>
      </dgm:t>
    </dgm:pt>
    <dgm:pt modelId="{C3AD4E88-9116-784F-9538-9D3E4F0CBBD1}" type="parTrans" cxnId="{C4F9520E-6037-1C4F-994E-BAA026F293AC}">
      <dgm:prSet/>
      <dgm:spPr/>
      <dgm:t>
        <a:bodyPr/>
        <a:lstStyle/>
        <a:p>
          <a:endParaRPr lang="en-US"/>
        </a:p>
      </dgm:t>
    </dgm:pt>
    <dgm:pt modelId="{0E3BE454-7C53-544B-89D6-B90DFFE7226D}" type="sibTrans" cxnId="{C4F9520E-6037-1C4F-994E-BAA026F293AC}">
      <dgm:prSet/>
      <dgm:spPr/>
      <dgm:t>
        <a:bodyPr/>
        <a:lstStyle/>
        <a:p>
          <a:endParaRPr lang="en-US"/>
        </a:p>
      </dgm:t>
    </dgm:pt>
    <dgm:pt modelId="{13BEA4A1-9E5F-F549-B936-A38A152F9BE0}">
      <dgm:prSet phldrT="[Text]"/>
      <dgm:spPr/>
      <dgm:t>
        <a:bodyPr/>
        <a:lstStyle/>
        <a:p>
          <a:pPr rtl="0"/>
          <a:r>
            <a:rPr lang="en-US" dirty="0"/>
            <a:t>Course</a:t>
          </a:r>
        </a:p>
        <a:p>
          <a:pPr rtl="0"/>
          <a:endParaRPr lang="en-US" dirty="0"/>
        </a:p>
      </dgm:t>
    </dgm:pt>
    <dgm:pt modelId="{716C20E3-98EE-5345-9F0E-BF902F0AC572}" type="parTrans" cxnId="{719F89D6-CBB8-AE46-BC3F-276C3A707835}">
      <dgm:prSet/>
      <dgm:spPr/>
      <dgm:t>
        <a:bodyPr/>
        <a:lstStyle/>
        <a:p>
          <a:endParaRPr lang="en-US"/>
        </a:p>
      </dgm:t>
    </dgm:pt>
    <dgm:pt modelId="{4DB5ADAA-3B0C-1345-9381-F2E7F631C019}" type="sibTrans" cxnId="{719F89D6-CBB8-AE46-BC3F-276C3A707835}">
      <dgm:prSet/>
      <dgm:spPr/>
      <dgm:t>
        <a:bodyPr/>
        <a:lstStyle/>
        <a:p>
          <a:endParaRPr lang="en-US"/>
        </a:p>
      </dgm:t>
    </dgm:pt>
    <dgm:pt modelId="{F9AB20D6-1CC3-3741-8584-7F421146B903}">
      <dgm:prSet/>
      <dgm:spPr/>
      <dgm:t>
        <a:bodyPr/>
        <a:lstStyle/>
        <a:p>
          <a:pPr rtl="0"/>
          <a:r>
            <a:rPr lang="en-US" dirty="0"/>
            <a:t>Mission</a:t>
          </a:r>
        </a:p>
      </dgm:t>
    </dgm:pt>
    <dgm:pt modelId="{111A7868-1260-2A4B-8039-B096592790A1}" type="parTrans" cxnId="{0B988B2D-B83E-9242-88C8-786294D1F5F3}">
      <dgm:prSet/>
      <dgm:spPr/>
      <dgm:t>
        <a:bodyPr/>
        <a:lstStyle/>
        <a:p>
          <a:endParaRPr lang="en-US"/>
        </a:p>
      </dgm:t>
    </dgm:pt>
    <dgm:pt modelId="{5DAA42A2-4E9B-2B48-AF8C-DCEBEB11A649}" type="sibTrans" cxnId="{0B988B2D-B83E-9242-88C8-786294D1F5F3}">
      <dgm:prSet/>
      <dgm:spPr/>
      <dgm:t>
        <a:bodyPr/>
        <a:lstStyle/>
        <a:p>
          <a:endParaRPr lang="en-US"/>
        </a:p>
      </dgm:t>
    </dgm:pt>
    <dgm:pt modelId="{3C8F1981-0E2C-504B-8326-B64190FB96BB}" type="pres">
      <dgm:prSet presAssocID="{17C5581E-EBB5-C745-90B1-52287060FB94}" presName="Name0" presStyleCnt="0">
        <dgm:presLayoutVars>
          <dgm:dir/>
          <dgm:animLvl val="lvl"/>
          <dgm:resizeHandles val="exact"/>
        </dgm:presLayoutVars>
      </dgm:prSet>
      <dgm:spPr/>
    </dgm:pt>
    <dgm:pt modelId="{D325E86A-AACE-0C4A-BE4B-1ECA60ED0024}" type="pres">
      <dgm:prSet presAssocID="{F9AB20D6-1CC3-3741-8584-7F421146B903}" presName="Name8" presStyleCnt="0"/>
      <dgm:spPr/>
    </dgm:pt>
    <dgm:pt modelId="{A029AE46-4E88-3A4C-9CB9-17279A21DE00}" type="pres">
      <dgm:prSet presAssocID="{F9AB20D6-1CC3-3741-8584-7F421146B903}" presName="level" presStyleLbl="node1" presStyleIdx="0" presStyleCnt="4">
        <dgm:presLayoutVars>
          <dgm:chMax val="1"/>
          <dgm:bulletEnabled val="1"/>
        </dgm:presLayoutVars>
      </dgm:prSet>
      <dgm:spPr/>
    </dgm:pt>
    <dgm:pt modelId="{BB7ABE0B-2988-A848-B8E0-C650B8D2861B}" type="pres">
      <dgm:prSet presAssocID="{F9AB20D6-1CC3-3741-8584-7F421146B903}" presName="levelTx" presStyleLbl="revTx" presStyleIdx="0" presStyleCnt="0">
        <dgm:presLayoutVars>
          <dgm:chMax val="1"/>
          <dgm:bulletEnabled val="1"/>
        </dgm:presLayoutVars>
      </dgm:prSet>
      <dgm:spPr/>
    </dgm:pt>
    <dgm:pt modelId="{FE97A98E-91B8-E143-A624-0631E52C1B49}" type="pres">
      <dgm:prSet presAssocID="{2CF2C4C3-C9DE-D148-A200-AC5DA5E7F909}" presName="Name8" presStyleCnt="0"/>
      <dgm:spPr/>
    </dgm:pt>
    <dgm:pt modelId="{FCF8DEF5-0C15-C540-B012-EB455DDC21B9}" type="pres">
      <dgm:prSet presAssocID="{2CF2C4C3-C9DE-D148-A200-AC5DA5E7F909}" presName="level" presStyleLbl="node1" presStyleIdx="1" presStyleCnt="4" custLinFactNeighborX="-291" custLinFactNeighborY="-2030">
        <dgm:presLayoutVars>
          <dgm:chMax val="1"/>
          <dgm:bulletEnabled val="1"/>
        </dgm:presLayoutVars>
      </dgm:prSet>
      <dgm:spPr/>
    </dgm:pt>
    <dgm:pt modelId="{0EF3FCA4-F9F4-4B49-B26E-A44143EFDE9E}" type="pres">
      <dgm:prSet presAssocID="{2CF2C4C3-C9DE-D148-A200-AC5DA5E7F909}" presName="levelTx" presStyleLbl="revTx" presStyleIdx="0" presStyleCnt="0">
        <dgm:presLayoutVars>
          <dgm:chMax val="1"/>
          <dgm:bulletEnabled val="1"/>
        </dgm:presLayoutVars>
      </dgm:prSet>
      <dgm:spPr/>
    </dgm:pt>
    <dgm:pt modelId="{831FFD44-ECC1-B148-98D4-B95E42B783EC}" type="pres">
      <dgm:prSet presAssocID="{D886D102-C259-F549-8CC5-18109DDDE9D6}" presName="Name8" presStyleCnt="0"/>
      <dgm:spPr/>
    </dgm:pt>
    <dgm:pt modelId="{339F7044-AC23-174A-90E6-8C2822A40752}" type="pres">
      <dgm:prSet presAssocID="{D886D102-C259-F549-8CC5-18109DDDE9D6}" presName="level" presStyleLbl="node1" presStyleIdx="2" presStyleCnt="4">
        <dgm:presLayoutVars>
          <dgm:chMax val="1"/>
          <dgm:bulletEnabled val="1"/>
        </dgm:presLayoutVars>
      </dgm:prSet>
      <dgm:spPr/>
    </dgm:pt>
    <dgm:pt modelId="{4B68EA97-862B-6149-9B54-B01A8F51EACB}" type="pres">
      <dgm:prSet presAssocID="{D886D102-C259-F549-8CC5-18109DDDE9D6}" presName="levelTx" presStyleLbl="revTx" presStyleIdx="0" presStyleCnt="0">
        <dgm:presLayoutVars>
          <dgm:chMax val="1"/>
          <dgm:bulletEnabled val="1"/>
        </dgm:presLayoutVars>
      </dgm:prSet>
      <dgm:spPr/>
    </dgm:pt>
    <dgm:pt modelId="{1B4A0BB2-C20D-204B-B2F1-4CBA5965E013}" type="pres">
      <dgm:prSet presAssocID="{13BEA4A1-9E5F-F549-B936-A38A152F9BE0}" presName="Name8" presStyleCnt="0"/>
      <dgm:spPr/>
    </dgm:pt>
    <dgm:pt modelId="{F19E2493-B12E-F84E-904D-C7F2493DEFCB}" type="pres">
      <dgm:prSet presAssocID="{13BEA4A1-9E5F-F549-B936-A38A152F9BE0}" presName="level" presStyleLbl="node1" presStyleIdx="3" presStyleCnt="4">
        <dgm:presLayoutVars>
          <dgm:chMax val="1"/>
          <dgm:bulletEnabled val="1"/>
        </dgm:presLayoutVars>
      </dgm:prSet>
      <dgm:spPr/>
    </dgm:pt>
    <dgm:pt modelId="{9FC94AFD-793A-A342-B442-C2CBA52473EC}" type="pres">
      <dgm:prSet presAssocID="{13BEA4A1-9E5F-F549-B936-A38A152F9BE0}" presName="levelTx" presStyleLbl="revTx" presStyleIdx="0" presStyleCnt="0">
        <dgm:presLayoutVars>
          <dgm:chMax val="1"/>
          <dgm:bulletEnabled val="1"/>
        </dgm:presLayoutVars>
      </dgm:prSet>
      <dgm:spPr/>
    </dgm:pt>
  </dgm:ptLst>
  <dgm:cxnLst>
    <dgm:cxn modelId="{C4F9520E-6037-1C4F-994E-BAA026F293AC}" srcId="{17C5581E-EBB5-C745-90B1-52287060FB94}" destId="{D886D102-C259-F549-8CC5-18109DDDE9D6}" srcOrd="2" destOrd="0" parTransId="{C3AD4E88-9116-784F-9538-9D3E4F0CBBD1}" sibTransId="{0E3BE454-7C53-544B-89D6-B90DFFE7226D}"/>
    <dgm:cxn modelId="{7413A812-1283-F641-B1FF-F5FDF2642315}" srcId="{17C5581E-EBB5-C745-90B1-52287060FB94}" destId="{2CF2C4C3-C9DE-D148-A200-AC5DA5E7F909}" srcOrd="1" destOrd="0" parTransId="{2B76C4AC-6EA7-F148-8FCF-CDE17F5CA123}" sibTransId="{0DDBF72F-9350-C547-87E9-3A69D67F28F2}"/>
    <dgm:cxn modelId="{B900B728-32E1-6B4A-98F0-0A05C22F9AB1}" type="presOf" srcId="{13BEA4A1-9E5F-F549-B936-A38A152F9BE0}" destId="{9FC94AFD-793A-A342-B442-C2CBA52473EC}" srcOrd="1" destOrd="0" presId="urn:microsoft.com/office/officeart/2005/8/layout/pyramid3"/>
    <dgm:cxn modelId="{0B988B2D-B83E-9242-88C8-786294D1F5F3}" srcId="{17C5581E-EBB5-C745-90B1-52287060FB94}" destId="{F9AB20D6-1CC3-3741-8584-7F421146B903}" srcOrd="0" destOrd="0" parTransId="{111A7868-1260-2A4B-8039-B096592790A1}" sibTransId="{5DAA42A2-4E9B-2B48-AF8C-DCEBEB11A649}"/>
    <dgm:cxn modelId="{494A8039-49E7-5B4D-93A4-AD13663F3585}" type="presOf" srcId="{D886D102-C259-F549-8CC5-18109DDDE9D6}" destId="{339F7044-AC23-174A-90E6-8C2822A40752}" srcOrd="0" destOrd="0" presId="urn:microsoft.com/office/officeart/2005/8/layout/pyramid3"/>
    <dgm:cxn modelId="{B243E549-A37F-7849-A038-4C4D059678F7}" type="presOf" srcId="{F9AB20D6-1CC3-3741-8584-7F421146B903}" destId="{A029AE46-4E88-3A4C-9CB9-17279A21DE00}" srcOrd="0" destOrd="0" presId="urn:microsoft.com/office/officeart/2005/8/layout/pyramid3"/>
    <dgm:cxn modelId="{86225CB4-4CEF-5A45-AA53-2BEFE0501EAF}" type="presOf" srcId="{2CF2C4C3-C9DE-D148-A200-AC5DA5E7F909}" destId="{FCF8DEF5-0C15-C540-B012-EB455DDC21B9}" srcOrd="0" destOrd="0" presId="urn:microsoft.com/office/officeart/2005/8/layout/pyramid3"/>
    <dgm:cxn modelId="{3F15ACCE-2E79-F341-A4EB-954233ED1924}" type="presOf" srcId="{D886D102-C259-F549-8CC5-18109DDDE9D6}" destId="{4B68EA97-862B-6149-9B54-B01A8F51EACB}" srcOrd="1" destOrd="0" presId="urn:microsoft.com/office/officeart/2005/8/layout/pyramid3"/>
    <dgm:cxn modelId="{719F89D6-CBB8-AE46-BC3F-276C3A707835}" srcId="{17C5581E-EBB5-C745-90B1-52287060FB94}" destId="{13BEA4A1-9E5F-F549-B936-A38A152F9BE0}" srcOrd="3" destOrd="0" parTransId="{716C20E3-98EE-5345-9F0E-BF902F0AC572}" sibTransId="{4DB5ADAA-3B0C-1345-9381-F2E7F631C019}"/>
    <dgm:cxn modelId="{11B5FADA-0CFE-744D-B1EE-3DF70CA62592}" type="presOf" srcId="{17C5581E-EBB5-C745-90B1-52287060FB94}" destId="{3C8F1981-0E2C-504B-8326-B64190FB96BB}" srcOrd="0" destOrd="0" presId="urn:microsoft.com/office/officeart/2005/8/layout/pyramid3"/>
    <dgm:cxn modelId="{211A96DB-F5AA-1E41-9242-E567838FE7E6}" type="presOf" srcId="{2CF2C4C3-C9DE-D148-A200-AC5DA5E7F909}" destId="{0EF3FCA4-F9F4-4B49-B26E-A44143EFDE9E}" srcOrd="1" destOrd="0" presId="urn:microsoft.com/office/officeart/2005/8/layout/pyramid3"/>
    <dgm:cxn modelId="{BABA6AEC-CEFC-CD48-BB76-D898C64A4767}" type="presOf" srcId="{13BEA4A1-9E5F-F549-B936-A38A152F9BE0}" destId="{F19E2493-B12E-F84E-904D-C7F2493DEFCB}" srcOrd="0" destOrd="0" presId="urn:microsoft.com/office/officeart/2005/8/layout/pyramid3"/>
    <dgm:cxn modelId="{15202DFB-5D5E-E64D-B1D6-F6254B44C2CC}" type="presOf" srcId="{F9AB20D6-1CC3-3741-8584-7F421146B903}" destId="{BB7ABE0B-2988-A848-B8E0-C650B8D2861B}" srcOrd="1" destOrd="0" presId="urn:microsoft.com/office/officeart/2005/8/layout/pyramid3"/>
    <dgm:cxn modelId="{5757B4A5-F13E-8047-BD31-F70F3AA21020}" type="presParOf" srcId="{3C8F1981-0E2C-504B-8326-B64190FB96BB}" destId="{D325E86A-AACE-0C4A-BE4B-1ECA60ED0024}" srcOrd="0" destOrd="0" presId="urn:microsoft.com/office/officeart/2005/8/layout/pyramid3"/>
    <dgm:cxn modelId="{825E58FC-C145-0F4C-B034-E220C2CFB15C}" type="presParOf" srcId="{D325E86A-AACE-0C4A-BE4B-1ECA60ED0024}" destId="{A029AE46-4E88-3A4C-9CB9-17279A21DE00}" srcOrd="0" destOrd="0" presId="urn:microsoft.com/office/officeart/2005/8/layout/pyramid3"/>
    <dgm:cxn modelId="{27527C01-9DB7-AD4C-941B-3CC569EB82BA}" type="presParOf" srcId="{D325E86A-AACE-0C4A-BE4B-1ECA60ED0024}" destId="{BB7ABE0B-2988-A848-B8E0-C650B8D2861B}" srcOrd="1" destOrd="0" presId="urn:microsoft.com/office/officeart/2005/8/layout/pyramid3"/>
    <dgm:cxn modelId="{C21321A3-3933-0A49-8356-F4D864C59F41}" type="presParOf" srcId="{3C8F1981-0E2C-504B-8326-B64190FB96BB}" destId="{FE97A98E-91B8-E143-A624-0631E52C1B49}" srcOrd="1" destOrd="0" presId="urn:microsoft.com/office/officeart/2005/8/layout/pyramid3"/>
    <dgm:cxn modelId="{37D721C2-8FA5-A149-9A56-C19EEDE1B90E}" type="presParOf" srcId="{FE97A98E-91B8-E143-A624-0631E52C1B49}" destId="{FCF8DEF5-0C15-C540-B012-EB455DDC21B9}" srcOrd="0" destOrd="0" presId="urn:microsoft.com/office/officeart/2005/8/layout/pyramid3"/>
    <dgm:cxn modelId="{51C9AE5F-4735-0249-A233-5A92E45DF370}" type="presParOf" srcId="{FE97A98E-91B8-E143-A624-0631E52C1B49}" destId="{0EF3FCA4-F9F4-4B49-B26E-A44143EFDE9E}" srcOrd="1" destOrd="0" presId="urn:microsoft.com/office/officeart/2005/8/layout/pyramid3"/>
    <dgm:cxn modelId="{F4E59848-673F-6642-95EB-BA39EBE23A75}" type="presParOf" srcId="{3C8F1981-0E2C-504B-8326-B64190FB96BB}" destId="{831FFD44-ECC1-B148-98D4-B95E42B783EC}" srcOrd="2" destOrd="0" presId="urn:microsoft.com/office/officeart/2005/8/layout/pyramid3"/>
    <dgm:cxn modelId="{F13EB84D-F4DF-3E48-8FA6-BEC6F8F3A759}" type="presParOf" srcId="{831FFD44-ECC1-B148-98D4-B95E42B783EC}" destId="{339F7044-AC23-174A-90E6-8C2822A40752}" srcOrd="0" destOrd="0" presId="urn:microsoft.com/office/officeart/2005/8/layout/pyramid3"/>
    <dgm:cxn modelId="{F6C7B7B3-F5D5-B44D-8A55-8FF634FABD88}" type="presParOf" srcId="{831FFD44-ECC1-B148-98D4-B95E42B783EC}" destId="{4B68EA97-862B-6149-9B54-B01A8F51EACB}" srcOrd="1" destOrd="0" presId="urn:microsoft.com/office/officeart/2005/8/layout/pyramid3"/>
    <dgm:cxn modelId="{29C96543-B8F5-4545-B212-8F90143246BD}" type="presParOf" srcId="{3C8F1981-0E2C-504B-8326-B64190FB96BB}" destId="{1B4A0BB2-C20D-204B-B2F1-4CBA5965E013}" srcOrd="3" destOrd="0" presId="urn:microsoft.com/office/officeart/2005/8/layout/pyramid3"/>
    <dgm:cxn modelId="{A1750198-A39A-FA44-BCD6-0FBBC815819D}" type="presParOf" srcId="{1B4A0BB2-C20D-204B-B2F1-4CBA5965E013}" destId="{F19E2493-B12E-F84E-904D-C7F2493DEFCB}" srcOrd="0" destOrd="0" presId="urn:microsoft.com/office/officeart/2005/8/layout/pyramid3"/>
    <dgm:cxn modelId="{6E5F9DA9-2DAC-D445-8840-D57B2718BE46}" type="presParOf" srcId="{1B4A0BB2-C20D-204B-B2F1-4CBA5965E013}" destId="{9FC94AFD-793A-A342-B442-C2CBA52473EC}" srcOrd="1" destOrd="0" presId="urn:microsoft.com/office/officeart/2005/8/layout/pyramid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C5581E-EBB5-C745-90B1-52287060FB94}" type="doc">
      <dgm:prSet loTypeId="urn:microsoft.com/office/officeart/2005/8/layout/pyramid3" loCatId="" qsTypeId="urn:microsoft.com/office/officeart/2005/8/quickstyle/3d2" qsCatId="3D" csTypeId="urn:microsoft.com/office/officeart/2005/8/colors/accent1_2" csCatId="accent1" phldr="1"/>
      <dgm:spPr/>
    </dgm:pt>
    <dgm:pt modelId="{2CF2C4C3-C9DE-D148-A200-AC5DA5E7F909}">
      <dgm:prSet phldrT="[Text]"/>
      <dgm:spPr/>
      <dgm:t>
        <a:bodyPr/>
        <a:lstStyle/>
        <a:p>
          <a:pPr rtl="0"/>
          <a:r>
            <a:rPr lang="en-US" dirty="0"/>
            <a:t>University</a:t>
          </a:r>
        </a:p>
      </dgm:t>
    </dgm:pt>
    <dgm:pt modelId="{2B76C4AC-6EA7-F148-8FCF-CDE17F5CA123}" type="parTrans" cxnId="{7413A812-1283-F641-B1FF-F5FDF2642315}">
      <dgm:prSet/>
      <dgm:spPr/>
      <dgm:t>
        <a:bodyPr/>
        <a:lstStyle/>
        <a:p>
          <a:endParaRPr lang="en-US"/>
        </a:p>
      </dgm:t>
    </dgm:pt>
    <dgm:pt modelId="{0DDBF72F-9350-C547-87E9-3A69D67F28F2}" type="sibTrans" cxnId="{7413A812-1283-F641-B1FF-F5FDF2642315}">
      <dgm:prSet/>
      <dgm:spPr/>
      <dgm:t>
        <a:bodyPr/>
        <a:lstStyle/>
        <a:p>
          <a:endParaRPr lang="en-US"/>
        </a:p>
      </dgm:t>
    </dgm:pt>
    <dgm:pt modelId="{D886D102-C259-F549-8CC5-18109DDDE9D6}">
      <dgm:prSet phldrT="[Text]"/>
      <dgm:spPr/>
      <dgm:t>
        <a:bodyPr/>
        <a:lstStyle/>
        <a:p>
          <a:pPr rtl="0"/>
          <a:r>
            <a:rPr lang="en-US" dirty="0"/>
            <a:t>Program</a:t>
          </a:r>
        </a:p>
      </dgm:t>
    </dgm:pt>
    <dgm:pt modelId="{C3AD4E88-9116-784F-9538-9D3E4F0CBBD1}" type="parTrans" cxnId="{C4F9520E-6037-1C4F-994E-BAA026F293AC}">
      <dgm:prSet/>
      <dgm:spPr/>
      <dgm:t>
        <a:bodyPr/>
        <a:lstStyle/>
        <a:p>
          <a:endParaRPr lang="en-US"/>
        </a:p>
      </dgm:t>
    </dgm:pt>
    <dgm:pt modelId="{0E3BE454-7C53-544B-89D6-B90DFFE7226D}" type="sibTrans" cxnId="{C4F9520E-6037-1C4F-994E-BAA026F293AC}">
      <dgm:prSet/>
      <dgm:spPr/>
      <dgm:t>
        <a:bodyPr/>
        <a:lstStyle/>
        <a:p>
          <a:endParaRPr lang="en-US"/>
        </a:p>
      </dgm:t>
    </dgm:pt>
    <dgm:pt modelId="{13BEA4A1-9E5F-F549-B936-A38A152F9BE0}">
      <dgm:prSet phldrT="[Text]"/>
      <dgm:spPr/>
      <dgm:t>
        <a:bodyPr/>
        <a:lstStyle/>
        <a:p>
          <a:pPr rtl="0"/>
          <a:r>
            <a:rPr lang="en-US" dirty="0"/>
            <a:t>Course</a:t>
          </a:r>
        </a:p>
        <a:p>
          <a:pPr rtl="0"/>
          <a:endParaRPr lang="en-US" dirty="0"/>
        </a:p>
      </dgm:t>
    </dgm:pt>
    <dgm:pt modelId="{716C20E3-98EE-5345-9F0E-BF902F0AC572}" type="parTrans" cxnId="{719F89D6-CBB8-AE46-BC3F-276C3A707835}">
      <dgm:prSet/>
      <dgm:spPr/>
      <dgm:t>
        <a:bodyPr/>
        <a:lstStyle/>
        <a:p>
          <a:endParaRPr lang="en-US"/>
        </a:p>
      </dgm:t>
    </dgm:pt>
    <dgm:pt modelId="{4DB5ADAA-3B0C-1345-9381-F2E7F631C019}" type="sibTrans" cxnId="{719F89D6-CBB8-AE46-BC3F-276C3A707835}">
      <dgm:prSet/>
      <dgm:spPr/>
      <dgm:t>
        <a:bodyPr/>
        <a:lstStyle/>
        <a:p>
          <a:endParaRPr lang="en-US"/>
        </a:p>
      </dgm:t>
    </dgm:pt>
    <dgm:pt modelId="{F9AB20D6-1CC3-3741-8584-7F421146B903}">
      <dgm:prSet/>
      <dgm:spPr/>
      <dgm:t>
        <a:bodyPr/>
        <a:lstStyle/>
        <a:p>
          <a:pPr rtl="0"/>
          <a:r>
            <a:rPr lang="en-US" dirty="0"/>
            <a:t>Mission</a:t>
          </a:r>
        </a:p>
      </dgm:t>
    </dgm:pt>
    <dgm:pt modelId="{111A7868-1260-2A4B-8039-B096592790A1}" type="parTrans" cxnId="{0B988B2D-B83E-9242-88C8-786294D1F5F3}">
      <dgm:prSet/>
      <dgm:spPr/>
      <dgm:t>
        <a:bodyPr/>
        <a:lstStyle/>
        <a:p>
          <a:endParaRPr lang="en-US"/>
        </a:p>
      </dgm:t>
    </dgm:pt>
    <dgm:pt modelId="{5DAA42A2-4E9B-2B48-AF8C-DCEBEB11A649}" type="sibTrans" cxnId="{0B988B2D-B83E-9242-88C8-786294D1F5F3}">
      <dgm:prSet/>
      <dgm:spPr/>
      <dgm:t>
        <a:bodyPr/>
        <a:lstStyle/>
        <a:p>
          <a:endParaRPr lang="en-US"/>
        </a:p>
      </dgm:t>
    </dgm:pt>
    <dgm:pt modelId="{3C8F1981-0E2C-504B-8326-B64190FB96BB}" type="pres">
      <dgm:prSet presAssocID="{17C5581E-EBB5-C745-90B1-52287060FB94}" presName="Name0" presStyleCnt="0">
        <dgm:presLayoutVars>
          <dgm:dir/>
          <dgm:animLvl val="lvl"/>
          <dgm:resizeHandles val="exact"/>
        </dgm:presLayoutVars>
      </dgm:prSet>
      <dgm:spPr/>
    </dgm:pt>
    <dgm:pt modelId="{D325E86A-AACE-0C4A-BE4B-1ECA60ED0024}" type="pres">
      <dgm:prSet presAssocID="{F9AB20D6-1CC3-3741-8584-7F421146B903}" presName="Name8" presStyleCnt="0"/>
      <dgm:spPr/>
    </dgm:pt>
    <dgm:pt modelId="{A029AE46-4E88-3A4C-9CB9-17279A21DE00}" type="pres">
      <dgm:prSet presAssocID="{F9AB20D6-1CC3-3741-8584-7F421146B903}" presName="level" presStyleLbl="node1" presStyleIdx="0" presStyleCnt="4">
        <dgm:presLayoutVars>
          <dgm:chMax val="1"/>
          <dgm:bulletEnabled val="1"/>
        </dgm:presLayoutVars>
      </dgm:prSet>
      <dgm:spPr/>
    </dgm:pt>
    <dgm:pt modelId="{BB7ABE0B-2988-A848-B8E0-C650B8D2861B}" type="pres">
      <dgm:prSet presAssocID="{F9AB20D6-1CC3-3741-8584-7F421146B903}" presName="levelTx" presStyleLbl="revTx" presStyleIdx="0" presStyleCnt="0">
        <dgm:presLayoutVars>
          <dgm:chMax val="1"/>
          <dgm:bulletEnabled val="1"/>
        </dgm:presLayoutVars>
      </dgm:prSet>
      <dgm:spPr/>
    </dgm:pt>
    <dgm:pt modelId="{FE97A98E-91B8-E143-A624-0631E52C1B49}" type="pres">
      <dgm:prSet presAssocID="{2CF2C4C3-C9DE-D148-A200-AC5DA5E7F909}" presName="Name8" presStyleCnt="0"/>
      <dgm:spPr/>
    </dgm:pt>
    <dgm:pt modelId="{FCF8DEF5-0C15-C540-B012-EB455DDC21B9}" type="pres">
      <dgm:prSet presAssocID="{2CF2C4C3-C9DE-D148-A200-AC5DA5E7F909}" presName="level" presStyleLbl="node1" presStyleIdx="1" presStyleCnt="4" custLinFactNeighborX="-291" custLinFactNeighborY="-2030">
        <dgm:presLayoutVars>
          <dgm:chMax val="1"/>
          <dgm:bulletEnabled val="1"/>
        </dgm:presLayoutVars>
      </dgm:prSet>
      <dgm:spPr/>
    </dgm:pt>
    <dgm:pt modelId="{0EF3FCA4-F9F4-4B49-B26E-A44143EFDE9E}" type="pres">
      <dgm:prSet presAssocID="{2CF2C4C3-C9DE-D148-A200-AC5DA5E7F909}" presName="levelTx" presStyleLbl="revTx" presStyleIdx="0" presStyleCnt="0">
        <dgm:presLayoutVars>
          <dgm:chMax val="1"/>
          <dgm:bulletEnabled val="1"/>
        </dgm:presLayoutVars>
      </dgm:prSet>
      <dgm:spPr/>
    </dgm:pt>
    <dgm:pt modelId="{831FFD44-ECC1-B148-98D4-B95E42B783EC}" type="pres">
      <dgm:prSet presAssocID="{D886D102-C259-F549-8CC5-18109DDDE9D6}" presName="Name8" presStyleCnt="0"/>
      <dgm:spPr/>
    </dgm:pt>
    <dgm:pt modelId="{339F7044-AC23-174A-90E6-8C2822A40752}" type="pres">
      <dgm:prSet presAssocID="{D886D102-C259-F549-8CC5-18109DDDE9D6}" presName="level" presStyleLbl="node1" presStyleIdx="2" presStyleCnt="4">
        <dgm:presLayoutVars>
          <dgm:chMax val="1"/>
          <dgm:bulletEnabled val="1"/>
        </dgm:presLayoutVars>
      </dgm:prSet>
      <dgm:spPr/>
    </dgm:pt>
    <dgm:pt modelId="{4B68EA97-862B-6149-9B54-B01A8F51EACB}" type="pres">
      <dgm:prSet presAssocID="{D886D102-C259-F549-8CC5-18109DDDE9D6}" presName="levelTx" presStyleLbl="revTx" presStyleIdx="0" presStyleCnt="0">
        <dgm:presLayoutVars>
          <dgm:chMax val="1"/>
          <dgm:bulletEnabled val="1"/>
        </dgm:presLayoutVars>
      </dgm:prSet>
      <dgm:spPr/>
    </dgm:pt>
    <dgm:pt modelId="{1B4A0BB2-C20D-204B-B2F1-4CBA5965E013}" type="pres">
      <dgm:prSet presAssocID="{13BEA4A1-9E5F-F549-B936-A38A152F9BE0}" presName="Name8" presStyleCnt="0"/>
      <dgm:spPr/>
    </dgm:pt>
    <dgm:pt modelId="{F19E2493-B12E-F84E-904D-C7F2493DEFCB}" type="pres">
      <dgm:prSet presAssocID="{13BEA4A1-9E5F-F549-B936-A38A152F9BE0}" presName="level" presStyleLbl="node1" presStyleIdx="3" presStyleCnt="4">
        <dgm:presLayoutVars>
          <dgm:chMax val="1"/>
          <dgm:bulletEnabled val="1"/>
        </dgm:presLayoutVars>
      </dgm:prSet>
      <dgm:spPr/>
    </dgm:pt>
    <dgm:pt modelId="{9FC94AFD-793A-A342-B442-C2CBA52473EC}" type="pres">
      <dgm:prSet presAssocID="{13BEA4A1-9E5F-F549-B936-A38A152F9BE0}" presName="levelTx" presStyleLbl="revTx" presStyleIdx="0" presStyleCnt="0">
        <dgm:presLayoutVars>
          <dgm:chMax val="1"/>
          <dgm:bulletEnabled val="1"/>
        </dgm:presLayoutVars>
      </dgm:prSet>
      <dgm:spPr/>
    </dgm:pt>
  </dgm:ptLst>
  <dgm:cxnLst>
    <dgm:cxn modelId="{C4F9520E-6037-1C4F-994E-BAA026F293AC}" srcId="{17C5581E-EBB5-C745-90B1-52287060FB94}" destId="{D886D102-C259-F549-8CC5-18109DDDE9D6}" srcOrd="2" destOrd="0" parTransId="{C3AD4E88-9116-784F-9538-9D3E4F0CBBD1}" sibTransId="{0E3BE454-7C53-544B-89D6-B90DFFE7226D}"/>
    <dgm:cxn modelId="{66AAFC11-F8D9-EC40-A50C-15BE908B8EFA}" type="presOf" srcId="{F9AB20D6-1CC3-3741-8584-7F421146B903}" destId="{BB7ABE0B-2988-A848-B8E0-C650B8D2861B}" srcOrd="1" destOrd="0" presId="urn:microsoft.com/office/officeart/2005/8/layout/pyramid3"/>
    <dgm:cxn modelId="{7413A812-1283-F641-B1FF-F5FDF2642315}" srcId="{17C5581E-EBB5-C745-90B1-52287060FB94}" destId="{2CF2C4C3-C9DE-D148-A200-AC5DA5E7F909}" srcOrd="1" destOrd="0" parTransId="{2B76C4AC-6EA7-F148-8FCF-CDE17F5CA123}" sibTransId="{0DDBF72F-9350-C547-87E9-3A69D67F28F2}"/>
    <dgm:cxn modelId="{0B988B2D-B83E-9242-88C8-786294D1F5F3}" srcId="{17C5581E-EBB5-C745-90B1-52287060FB94}" destId="{F9AB20D6-1CC3-3741-8584-7F421146B903}" srcOrd="0" destOrd="0" parTransId="{111A7868-1260-2A4B-8039-B096592790A1}" sibTransId="{5DAA42A2-4E9B-2B48-AF8C-DCEBEB11A649}"/>
    <dgm:cxn modelId="{964EB149-622E-A34E-B7C8-6C9EFD6A6989}" type="presOf" srcId="{2CF2C4C3-C9DE-D148-A200-AC5DA5E7F909}" destId="{0EF3FCA4-F9F4-4B49-B26E-A44143EFDE9E}" srcOrd="1" destOrd="0" presId="urn:microsoft.com/office/officeart/2005/8/layout/pyramid3"/>
    <dgm:cxn modelId="{FA1C2566-3011-6744-9FFB-8ECB24EDD64E}" type="presOf" srcId="{2CF2C4C3-C9DE-D148-A200-AC5DA5E7F909}" destId="{FCF8DEF5-0C15-C540-B012-EB455DDC21B9}" srcOrd="0" destOrd="0" presId="urn:microsoft.com/office/officeart/2005/8/layout/pyramid3"/>
    <dgm:cxn modelId="{B60DA17D-0B68-B444-84B9-E9A9F37B50E4}" type="presOf" srcId="{13BEA4A1-9E5F-F549-B936-A38A152F9BE0}" destId="{F19E2493-B12E-F84E-904D-C7F2493DEFCB}" srcOrd="0" destOrd="0" presId="urn:microsoft.com/office/officeart/2005/8/layout/pyramid3"/>
    <dgm:cxn modelId="{D7EB469B-2568-9045-9C55-CEE9DCD683CD}" type="presOf" srcId="{D886D102-C259-F549-8CC5-18109DDDE9D6}" destId="{339F7044-AC23-174A-90E6-8C2822A40752}" srcOrd="0" destOrd="0" presId="urn:microsoft.com/office/officeart/2005/8/layout/pyramid3"/>
    <dgm:cxn modelId="{7B98D6C5-8763-3D4E-BFB4-F69FE78CA2E5}" type="presOf" srcId="{13BEA4A1-9E5F-F549-B936-A38A152F9BE0}" destId="{9FC94AFD-793A-A342-B442-C2CBA52473EC}" srcOrd="1" destOrd="0" presId="urn:microsoft.com/office/officeart/2005/8/layout/pyramid3"/>
    <dgm:cxn modelId="{719F89D6-CBB8-AE46-BC3F-276C3A707835}" srcId="{17C5581E-EBB5-C745-90B1-52287060FB94}" destId="{13BEA4A1-9E5F-F549-B936-A38A152F9BE0}" srcOrd="3" destOrd="0" parTransId="{716C20E3-98EE-5345-9F0E-BF902F0AC572}" sibTransId="{4DB5ADAA-3B0C-1345-9381-F2E7F631C019}"/>
    <dgm:cxn modelId="{11B5FADA-0CFE-744D-B1EE-3DF70CA62592}" type="presOf" srcId="{17C5581E-EBB5-C745-90B1-52287060FB94}" destId="{3C8F1981-0E2C-504B-8326-B64190FB96BB}" srcOrd="0" destOrd="0" presId="urn:microsoft.com/office/officeart/2005/8/layout/pyramid3"/>
    <dgm:cxn modelId="{D8DA34E7-B1C9-134B-BEE1-07A1E95C3CC0}" type="presOf" srcId="{D886D102-C259-F549-8CC5-18109DDDE9D6}" destId="{4B68EA97-862B-6149-9B54-B01A8F51EACB}" srcOrd="1" destOrd="0" presId="urn:microsoft.com/office/officeart/2005/8/layout/pyramid3"/>
    <dgm:cxn modelId="{7DFED8FA-4509-AD4B-B068-9FAD8C32BDE6}" type="presOf" srcId="{F9AB20D6-1CC3-3741-8584-7F421146B903}" destId="{A029AE46-4E88-3A4C-9CB9-17279A21DE00}" srcOrd="0" destOrd="0" presId="urn:microsoft.com/office/officeart/2005/8/layout/pyramid3"/>
    <dgm:cxn modelId="{5757B4A5-F13E-8047-BD31-F70F3AA21020}" type="presParOf" srcId="{3C8F1981-0E2C-504B-8326-B64190FB96BB}" destId="{D325E86A-AACE-0C4A-BE4B-1ECA60ED0024}" srcOrd="0" destOrd="0" presId="urn:microsoft.com/office/officeart/2005/8/layout/pyramid3"/>
    <dgm:cxn modelId="{B7DB75E3-0248-8C42-8BA4-8FA47831F1AE}" type="presParOf" srcId="{D325E86A-AACE-0C4A-BE4B-1ECA60ED0024}" destId="{A029AE46-4E88-3A4C-9CB9-17279A21DE00}" srcOrd="0" destOrd="0" presId="urn:microsoft.com/office/officeart/2005/8/layout/pyramid3"/>
    <dgm:cxn modelId="{A657396C-CE9D-BC40-AF28-82428AB0080C}" type="presParOf" srcId="{D325E86A-AACE-0C4A-BE4B-1ECA60ED0024}" destId="{BB7ABE0B-2988-A848-B8E0-C650B8D2861B}" srcOrd="1" destOrd="0" presId="urn:microsoft.com/office/officeart/2005/8/layout/pyramid3"/>
    <dgm:cxn modelId="{C21321A3-3933-0A49-8356-F4D864C59F41}" type="presParOf" srcId="{3C8F1981-0E2C-504B-8326-B64190FB96BB}" destId="{FE97A98E-91B8-E143-A624-0631E52C1B49}" srcOrd="1" destOrd="0" presId="urn:microsoft.com/office/officeart/2005/8/layout/pyramid3"/>
    <dgm:cxn modelId="{E1FEC0B6-9175-0048-A49C-00A1B270364A}" type="presParOf" srcId="{FE97A98E-91B8-E143-A624-0631E52C1B49}" destId="{FCF8DEF5-0C15-C540-B012-EB455DDC21B9}" srcOrd="0" destOrd="0" presId="urn:microsoft.com/office/officeart/2005/8/layout/pyramid3"/>
    <dgm:cxn modelId="{5CEF7663-6F39-9A41-AAF1-DBD5BE694242}" type="presParOf" srcId="{FE97A98E-91B8-E143-A624-0631E52C1B49}" destId="{0EF3FCA4-F9F4-4B49-B26E-A44143EFDE9E}" srcOrd="1" destOrd="0" presId="urn:microsoft.com/office/officeart/2005/8/layout/pyramid3"/>
    <dgm:cxn modelId="{F4E59848-673F-6642-95EB-BA39EBE23A75}" type="presParOf" srcId="{3C8F1981-0E2C-504B-8326-B64190FB96BB}" destId="{831FFD44-ECC1-B148-98D4-B95E42B783EC}" srcOrd="2" destOrd="0" presId="urn:microsoft.com/office/officeart/2005/8/layout/pyramid3"/>
    <dgm:cxn modelId="{7F0C0B7F-F539-F048-8182-E2223489A423}" type="presParOf" srcId="{831FFD44-ECC1-B148-98D4-B95E42B783EC}" destId="{339F7044-AC23-174A-90E6-8C2822A40752}" srcOrd="0" destOrd="0" presId="urn:microsoft.com/office/officeart/2005/8/layout/pyramid3"/>
    <dgm:cxn modelId="{CE11313A-92F4-2943-A595-AE6280B2736A}" type="presParOf" srcId="{831FFD44-ECC1-B148-98D4-B95E42B783EC}" destId="{4B68EA97-862B-6149-9B54-B01A8F51EACB}" srcOrd="1" destOrd="0" presId="urn:microsoft.com/office/officeart/2005/8/layout/pyramid3"/>
    <dgm:cxn modelId="{29C96543-B8F5-4545-B212-8F90143246BD}" type="presParOf" srcId="{3C8F1981-0E2C-504B-8326-B64190FB96BB}" destId="{1B4A0BB2-C20D-204B-B2F1-4CBA5965E013}" srcOrd="3" destOrd="0" presId="urn:microsoft.com/office/officeart/2005/8/layout/pyramid3"/>
    <dgm:cxn modelId="{328672BD-C431-1348-84A5-A9ED6CF53AFE}" type="presParOf" srcId="{1B4A0BB2-C20D-204B-B2F1-4CBA5965E013}" destId="{F19E2493-B12E-F84E-904D-C7F2493DEFCB}" srcOrd="0" destOrd="0" presId="urn:microsoft.com/office/officeart/2005/8/layout/pyramid3"/>
    <dgm:cxn modelId="{2796CD62-CB11-F142-821D-51AEFE825DBE}" type="presParOf" srcId="{1B4A0BB2-C20D-204B-B2F1-4CBA5965E013}" destId="{9FC94AFD-793A-A342-B442-C2CBA52473EC}" srcOrd="1" destOrd="0" presId="urn:microsoft.com/office/officeart/2005/8/layout/pyramid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9AE46-4E88-3A4C-9CB9-17279A21DE00}">
      <dsp:nvSpPr>
        <dsp:cNvPr id="0" name=""/>
        <dsp:cNvSpPr/>
      </dsp:nvSpPr>
      <dsp:spPr>
        <a:xfrm rot="10800000">
          <a:off x="0" y="0"/>
          <a:ext cx="6898000" cy="1290779"/>
        </a:xfrm>
        <a:prstGeom prst="trapezoid">
          <a:avLst>
            <a:gd name="adj" fmla="val 66801"/>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0">
            <a:lnSpc>
              <a:spcPct val="90000"/>
            </a:lnSpc>
            <a:spcBef>
              <a:spcPct val="0"/>
            </a:spcBef>
            <a:spcAft>
              <a:spcPct val="35000"/>
            </a:spcAft>
            <a:buNone/>
          </a:pPr>
          <a:r>
            <a:rPr lang="en-US" sz="3500" kern="1200" dirty="0"/>
            <a:t>Mission</a:t>
          </a:r>
        </a:p>
      </dsp:txBody>
      <dsp:txXfrm rot="-10800000">
        <a:off x="1207149" y="0"/>
        <a:ext cx="4483700" cy="1290779"/>
      </dsp:txXfrm>
    </dsp:sp>
    <dsp:sp modelId="{FCF8DEF5-0C15-C540-B012-EB455DDC21B9}">
      <dsp:nvSpPr>
        <dsp:cNvPr id="0" name=""/>
        <dsp:cNvSpPr/>
      </dsp:nvSpPr>
      <dsp:spPr>
        <a:xfrm rot="10800000">
          <a:off x="847195" y="1264576"/>
          <a:ext cx="5173499" cy="1290779"/>
        </a:xfrm>
        <a:prstGeom prst="trapezoid">
          <a:avLst>
            <a:gd name="adj" fmla="val 66801"/>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0">
            <a:lnSpc>
              <a:spcPct val="90000"/>
            </a:lnSpc>
            <a:spcBef>
              <a:spcPct val="0"/>
            </a:spcBef>
            <a:spcAft>
              <a:spcPct val="35000"/>
            </a:spcAft>
            <a:buNone/>
          </a:pPr>
          <a:r>
            <a:rPr lang="en-US" sz="3500" kern="1200" dirty="0"/>
            <a:t>University</a:t>
          </a:r>
        </a:p>
      </dsp:txBody>
      <dsp:txXfrm rot="-10800000">
        <a:off x="1752557" y="1264576"/>
        <a:ext cx="3362775" cy="1290779"/>
      </dsp:txXfrm>
    </dsp:sp>
    <dsp:sp modelId="{339F7044-AC23-174A-90E6-8C2822A40752}">
      <dsp:nvSpPr>
        <dsp:cNvPr id="0" name=""/>
        <dsp:cNvSpPr/>
      </dsp:nvSpPr>
      <dsp:spPr>
        <a:xfrm rot="10800000">
          <a:off x="1724500" y="2581559"/>
          <a:ext cx="3449000" cy="1290779"/>
        </a:xfrm>
        <a:prstGeom prst="trapezoid">
          <a:avLst>
            <a:gd name="adj" fmla="val 66801"/>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0">
            <a:lnSpc>
              <a:spcPct val="90000"/>
            </a:lnSpc>
            <a:spcBef>
              <a:spcPct val="0"/>
            </a:spcBef>
            <a:spcAft>
              <a:spcPct val="35000"/>
            </a:spcAft>
            <a:buNone/>
          </a:pPr>
          <a:r>
            <a:rPr lang="en-US" sz="3500" kern="1200" dirty="0"/>
            <a:t>Program</a:t>
          </a:r>
        </a:p>
      </dsp:txBody>
      <dsp:txXfrm rot="-10800000">
        <a:off x="2328074" y="2581559"/>
        <a:ext cx="2241850" cy="1290779"/>
      </dsp:txXfrm>
    </dsp:sp>
    <dsp:sp modelId="{F19E2493-B12E-F84E-904D-C7F2493DEFCB}">
      <dsp:nvSpPr>
        <dsp:cNvPr id="0" name=""/>
        <dsp:cNvSpPr/>
      </dsp:nvSpPr>
      <dsp:spPr>
        <a:xfrm rot="10800000">
          <a:off x="2586750" y="3872338"/>
          <a:ext cx="1724500" cy="1290779"/>
        </a:xfrm>
        <a:prstGeom prst="trapezoid">
          <a:avLst>
            <a:gd name="adj" fmla="val 66801"/>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0">
            <a:lnSpc>
              <a:spcPct val="90000"/>
            </a:lnSpc>
            <a:spcBef>
              <a:spcPct val="0"/>
            </a:spcBef>
            <a:spcAft>
              <a:spcPct val="35000"/>
            </a:spcAft>
            <a:buNone/>
          </a:pPr>
          <a:r>
            <a:rPr lang="en-US" sz="3500" kern="1200" dirty="0"/>
            <a:t>Course</a:t>
          </a:r>
        </a:p>
        <a:p>
          <a:pPr marL="0" lvl="0" indent="0" algn="ctr" defTabSz="1555750" rtl="0">
            <a:lnSpc>
              <a:spcPct val="90000"/>
            </a:lnSpc>
            <a:spcBef>
              <a:spcPct val="0"/>
            </a:spcBef>
            <a:spcAft>
              <a:spcPct val="35000"/>
            </a:spcAft>
            <a:buNone/>
          </a:pPr>
          <a:endParaRPr lang="en-US" sz="3500" kern="1200" dirty="0"/>
        </a:p>
      </dsp:txBody>
      <dsp:txXfrm rot="-10800000">
        <a:off x="2586750" y="3872338"/>
        <a:ext cx="1724500" cy="12907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9AE46-4E88-3A4C-9CB9-17279A21DE00}">
      <dsp:nvSpPr>
        <dsp:cNvPr id="0" name=""/>
        <dsp:cNvSpPr/>
      </dsp:nvSpPr>
      <dsp:spPr>
        <a:xfrm rot="10800000">
          <a:off x="0" y="0"/>
          <a:ext cx="7090783" cy="1290779"/>
        </a:xfrm>
        <a:prstGeom prst="trapezoid">
          <a:avLst>
            <a:gd name="adj" fmla="val 68668"/>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0">
            <a:lnSpc>
              <a:spcPct val="90000"/>
            </a:lnSpc>
            <a:spcBef>
              <a:spcPct val="0"/>
            </a:spcBef>
            <a:spcAft>
              <a:spcPct val="35000"/>
            </a:spcAft>
            <a:buNone/>
          </a:pPr>
          <a:r>
            <a:rPr lang="en-US" sz="3500" kern="1200" dirty="0"/>
            <a:t>Mission</a:t>
          </a:r>
        </a:p>
      </dsp:txBody>
      <dsp:txXfrm rot="-10800000">
        <a:off x="1240887" y="0"/>
        <a:ext cx="4609009" cy="1290779"/>
      </dsp:txXfrm>
    </dsp:sp>
    <dsp:sp modelId="{FCF8DEF5-0C15-C540-B012-EB455DDC21B9}">
      <dsp:nvSpPr>
        <dsp:cNvPr id="0" name=""/>
        <dsp:cNvSpPr/>
      </dsp:nvSpPr>
      <dsp:spPr>
        <a:xfrm rot="10800000">
          <a:off x="870872" y="1264576"/>
          <a:ext cx="5318087" cy="1290779"/>
        </a:xfrm>
        <a:prstGeom prst="trapezoid">
          <a:avLst>
            <a:gd name="adj" fmla="val 68668"/>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0">
            <a:lnSpc>
              <a:spcPct val="90000"/>
            </a:lnSpc>
            <a:spcBef>
              <a:spcPct val="0"/>
            </a:spcBef>
            <a:spcAft>
              <a:spcPct val="35000"/>
            </a:spcAft>
            <a:buNone/>
          </a:pPr>
          <a:r>
            <a:rPr lang="en-US" sz="3500" kern="1200" dirty="0"/>
            <a:t>University</a:t>
          </a:r>
        </a:p>
      </dsp:txBody>
      <dsp:txXfrm rot="-10800000">
        <a:off x="1801537" y="1264576"/>
        <a:ext cx="3456757" cy="1290779"/>
      </dsp:txXfrm>
    </dsp:sp>
    <dsp:sp modelId="{339F7044-AC23-174A-90E6-8C2822A40752}">
      <dsp:nvSpPr>
        <dsp:cNvPr id="0" name=""/>
        <dsp:cNvSpPr/>
      </dsp:nvSpPr>
      <dsp:spPr>
        <a:xfrm rot="10800000">
          <a:off x="1772696" y="2581559"/>
          <a:ext cx="3545391" cy="1290779"/>
        </a:xfrm>
        <a:prstGeom prst="trapezoid">
          <a:avLst>
            <a:gd name="adj" fmla="val 68668"/>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0">
            <a:lnSpc>
              <a:spcPct val="90000"/>
            </a:lnSpc>
            <a:spcBef>
              <a:spcPct val="0"/>
            </a:spcBef>
            <a:spcAft>
              <a:spcPct val="35000"/>
            </a:spcAft>
            <a:buNone/>
          </a:pPr>
          <a:r>
            <a:rPr lang="en-US" sz="3500" kern="1200" dirty="0"/>
            <a:t>Program</a:t>
          </a:r>
        </a:p>
      </dsp:txBody>
      <dsp:txXfrm rot="-10800000">
        <a:off x="2393139" y="2581559"/>
        <a:ext cx="2304504" cy="1290779"/>
      </dsp:txXfrm>
    </dsp:sp>
    <dsp:sp modelId="{F19E2493-B12E-F84E-904D-C7F2493DEFCB}">
      <dsp:nvSpPr>
        <dsp:cNvPr id="0" name=""/>
        <dsp:cNvSpPr/>
      </dsp:nvSpPr>
      <dsp:spPr>
        <a:xfrm rot="10800000">
          <a:off x="2659044" y="3872338"/>
          <a:ext cx="1772695" cy="1290779"/>
        </a:xfrm>
        <a:prstGeom prst="trapezoid">
          <a:avLst>
            <a:gd name="adj" fmla="val 68668"/>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0">
            <a:lnSpc>
              <a:spcPct val="90000"/>
            </a:lnSpc>
            <a:spcBef>
              <a:spcPct val="0"/>
            </a:spcBef>
            <a:spcAft>
              <a:spcPct val="35000"/>
            </a:spcAft>
            <a:buNone/>
          </a:pPr>
          <a:r>
            <a:rPr lang="en-US" sz="3500" kern="1200" dirty="0"/>
            <a:t>Course</a:t>
          </a:r>
        </a:p>
        <a:p>
          <a:pPr marL="0" lvl="0" indent="0" algn="ctr" defTabSz="1555750" rtl="0">
            <a:lnSpc>
              <a:spcPct val="90000"/>
            </a:lnSpc>
            <a:spcBef>
              <a:spcPct val="0"/>
            </a:spcBef>
            <a:spcAft>
              <a:spcPct val="35000"/>
            </a:spcAft>
            <a:buNone/>
          </a:pPr>
          <a:endParaRPr lang="en-US" sz="3500" kern="1200" dirty="0"/>
        </a:p>
      </dsp:txBody>
      <dsp:txXfrm rot="-10800000">
        <a:off x="2659044" y="3872338"/>
        <a:ext cx="1772695" cy="1290779"/>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CD513C-435E-724D-B275-DF80E411B812}" type="datetimeFigureOut">
              <a:rPr lang="en-US" smtClean="0"/>
              <a:t>7/5/20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ABBCF-8183-CA4B-8CD6-802A9BFDFC8A}" type="slidenum">
              <a:rPr lang="en-US" smtClean="0"/>
              <a:t>‹#›</a:t>
            </a:fld>
            <a:endParaRPr lang="en-US"/>
          </a:p>
        </p:txBody>
      </p:sp>
    </p:spTree>
    <p:extLst>
      <p:ext uri="{BB962C8B-B14F-4D97-AF65-F5344CB8AC3E}">
        <p14:creationId xmlns:p14="http://schemas.microsoft.com/office/powerpoint/2010/main" val="2353503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ABBCF-8183-CA4B-8CD6-802A9BFDFC8A}" type="slidenum">
              <a:rPr lang="en-US" smtClean="0"/>
              <a:t>1</a:t>
            </a:fld>
            <a:endParaRPr lang="en-US"/>
          </a:p>
        </p:txBody>
      </p:sp>
    </p:spTree>
    <p:extLst>
      <p:ext uri="{BB962C8B-B14F-4D97-AF65-F5344CB8AC3E}">
        <p14:creationId xmlns:p14="http://schemas.microsoft.com/office/powerpoint/2010/main" val="339251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ABBCF-8183-CA4B-8CD6-802A9BFDFC8A}" type="slidenum">
              <a:rPr lang="en-US" smtClean="0"/>
              <a:t>10</a:t>
            </a:fld>
            <a:endParaRPr lang="en-US"/>
          </a:p>
        </p:txBody>
      </p:sp>
    </p:spTree>
    <p:extLst>
      <p:ext uri="{BB962C8B-B14F-4D97-AF65-F5344CB8AC3E}">
        <p14:creationId xmlns:p14="http://schemas.microsoft.com/office/powerpoint/2010/main" val="3424344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ABBCF-8183-CA4B-8CD6-802A9BFDFC8A}" type="slidenum">
              <a:rPr lang="en-US" smtClean="0"/>
              <a:t>11</a:t>
            </a:fld>
            <a:endParaRPr lang="en-US"/>
          </a:p>
        </p:txBody>
      </p:sp>
    </p:spTree>
    <p:extLst>
      <p:ext uri="{BB962C8B-B14F-4D97-AF65-F5344CB8AC3E}">
        <p14:creationId xmlns:p14="http://schemas.microsoft.com/office/powerpoint/2010/main" val="1353213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ABBCF-8183-CA4B-8CD6-802A9BFDFC8A}" type="slidenum">
              <a:rPr lang="en-US" smtClean="0"/>
              <a:t>12</a:t>
            </a:fld>
            <a:endParaRPr lang="en-US"/>
          </a:p>
        </p:txBody>
      </p:sp>
    </p:spTree>
    <p:extLst>
      <p:ext uri="{BB962C8B-B14F-4D97-AF65-F5344CB8AC3E}">
        <p14:creationId xmlns:p14="http://schemas.microsoft.com/office/powerpoint/2010/main" val="1213434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ABBCF-8183-CA4B-8CD6-802A9BFDFC8A}" type="slidenum">
              <a:rPr lang="en-US" smtClean="0"/>
              <a:t>13</a:t>
            </a:fld>
            <a:endParaRPr lang="en-US"/>
          </a:p>
        </p:txBody>
      </p:sp>
    </p:spTree>
    <p:extLst>
      <p:ext uri="{BB962C8B-B14F-4D97-AF65-F5344CB8AC3E}">
        <p14:creationId xmlns:p14="http://schemas.microsoft.com/office/powerpoint/2010/main" val="396991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ABBCF-8183-CA4B-8CD6-802A9BFDFC8A}" type="slidenum">
              <a:rPr lang="en-US" smtClean="0"/>
              <a:t>14</a:t>
            </a:fld>
            <a:endParaRPr lang="en-US"/>
          </a:p>
        </p:txBody>
      </p:sp>
    </p:spTree>
    <p:extLst>
      <p:ext uri="{BB962C8B-B14F-4D97-AF65-F5344CB8AC3E}">
        <p14:creationId xmlns:p14="http://schemas.microsoft.com/office/powerpoint/2010/main" val="2647676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Post the Bloom's Learning Verbs you plan to use this fall</a:t>
            </a:r>
          </a:p>
          <a:p>
            <a:r>
              <a:rPr lang="en-US"/>
              <a:t>https://www.polleverywhere.com/free_text_polls/B2mVP5fv0oE4p3Mgy3FKN</a:t>
            </a:r>
          </a:p>
        </p:txBody>
      </p:sp>
      <p:sp>
        <p:nvSpPr>
          <p:cNvPr id="4" name="Slide Number Placeholder 3"/>
          <p:cNvSpPr>
            <a:spLocks noGrp="1"/>
          </p:cNvSpPr>
          <p:nvPr>
            <p:ph type="sldNum" sz="quarter" idx="5"/>
          </p:nvPr>
        </p:nvSpPr>
        <p:spPr/>
        <p:txBody>
          <a:bodyPr/>
          <a:lstStyle/>
          <a:p>
            <a:fld id="{F5BABBCF-8183-CA4B-8CD6-802A9BFDFC8A}" type="slidenum">
              <a:rPr lang="en-US" smtClean="0"/>
              <a:t>15</a:t>
            </a:fld>
            <a:endParaRPr lang="en-US"/>
          </a:p>
        </p:txBody>
      </p:sp>
    </p:spTree>
    <p:extLst>
      <p:ext uri="{BB962C8B-B14F-4D97-AF65-F5344CB8AC3E}">
        <p14:creationId xmlns:p14="http://schemas.microsoft.com/office/powerpoint/2010/main" val="123074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ABBCF-8183-CA4B-8CD6-802A9BFDFC8A}" type="slidenum">
              <a:rPr lang="en-US" smtClean="0"/>
              <a:t>16</a:t>
            </a:fld>
            <a:endParaRPr lang="en-US"/>
          </a:p>
        </p:txBody>
      </p:sp>
    </p:spTree>
    <p:extLst>
      <p:ext uri="{BB962C8B-B14F-4D97-AF65-F5344CB8AC3E}">
        <p14:creationId xmlns:p14="http://schemas.microsoft.com/office/powerpoint/2010/main" val="1532244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ABBCF-8183-CA4B-8CD6-802A9BFDFC8A}" type="slidenum">
              <a:rPr lang="en-US" smtClean="0"/>
              <a:t>17</a:t>
            </a:fld>
            <a:endParaRPr lang="en-US"/>
          </a:p>
        </p:txBody>
      </p:sp>
    </p:spTree>
    <p:extLst>
      <p:ext uri="{BB962C8B-B14F-4D97-AF65-F5344CB8AC3E}">
        <p14:creationId xmlns:p14="http://schemas.microsoft.com/office/powerpoint/2010/main" val="1505824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ABBCF-8183-CA4B-8CD6-802A9BFDFC8A}" type="slidenum">
              <a:rPr lang="en-US" smtClean="0"/>
              <a:t>18</a:t>
            </a:fld>
            <a:endParaRPr lang="en-US"/>
          </a:p>
        </p:txBody>
      </p:sp>
    </p:spTree>
    <p:extLst>
      <p:ext uri="{BB962C8B-B14F-4D97-AF65-F5344CB8AC3E}">
        <p14:creationId xmlns:p14="http://schemas.microsoft.com/office/powerpoint/2010/main" val="1014651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ABBCF-8183-CA4B-8CD6-802A9BFDFC8A}" type="slidenum">
              <a:rPr lang="en-US" smtClean="0"/>
              <a:t>19</a:t>
            </a:fld>
            <a:endParaRPr lang="en-US"/>
          </a:p>
        </p:txBody>
      </p:sp>
    </p:spTree>
    <p:extLst>
      <p:ext uri="{BB962C8B-B14F-4D97-AF65-F5344CB8AC3E}">
        <p14:creationId xmlns:p14="http://schemas.microsoft.com/office/powerpoint/2010/main" val="265275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ABBCF-8183-CA4B-8CD6-802A9BFDFC8A}" type="slidenum">
              <a:rPr lang="en-US" smtClean="0"/>
              <a:t>2</a:t>
            </a:fld>
            <a:endParaRPr lang="en-US"/>
          </a:p>
        </p:txBody>
      </p:sp>
    </p:spTree>
    <p:extLst>
      <p:ext uri="{BB962C8B-B14F-4D97-AF65-F5344CB8AC3E}">
        <p14:creationId xmlns:p14="http://schemas.microsoft.com/office/powerpoint/2010/main" val="575523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ABBCF-8183-CA4B-8CD6-802A9BFDFC8A}" type="slidenum">
              <a:rPr lang="en-US" smtClean="0"/>
              <a:t>20</a:t>
            </a:fld>
            <a:endParaRPr lang="en-US"/>
          </a:p>
        </p:txBody>
      </p:sp>
    </p:spTree>
    <p:extLst>
      <p:ext uri="{BB962C8B-B14F-4D97-AF65-F5344CB8AC3E}">
        <p14:creationId xmlns:p14="http://schemas.microsoft.com/office/powerpoint/2010/main" val="2604962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ABBCF-8183-CA4B-8CD6-802A9BFDFC8A}" type="slidenum">
              <a:rPr lang="en-US" smtClean="0"/>
              <a:t>21</a:t>
            </a:fld>
            <a:endParaRPr lang="en-US"/>
          </a:p>
        </p:txBody>
      </p:sp>
    </p:spTree>
    <p:extLst>
      <p:ext uri="{BB962C8B-B14F-4D97-AF65-F5344CB8AC3E}">
        <p14:creationId xmlns:p14="http://schemas.microsoft.com/office/powerpoint/2010/main" val="2319378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ABBCF-8183-CA4B-8CD6-802A9BFDFC8A}" type="slidenum">
              <a:rPr lang="en-US" smtClean="0"/>
              <a:t>22</a:t>
            </a:fld>
            <a:endParaRPr lang="en-US"/>
          </a:p>
        </p:txBody>
      </p:sp>
    </p:spTree>
    <p:extLst>
      <p:ext uri="{BB962C8B-B14F-4D97-AF65-F5344CB8AC3E}">
        <p14:creationId xmlns:p14="http://schemas.microsoft.com/office/powerpoint/2010/main" val="1302065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ABBCF-8183-CA4B-8CD6-802A9BFDFC8A}" type="slidenum">
              <a:rPr lang="en-US" smtClean="0"/>
              <a:t>23</a:t>
            </a:fld>
            <a:endParaRPr lang="en-US"/>
          </a:p>
        </p:txBody>
      </p:sp>
    </p:spTree>
    <p:extLst>
      <p:ext uri="{BB962C8B-B14F-4D97-AF65-F5344CB8AC3E}">
        <p14:creationId xmlns:p14="http://schemas.microsoft.com/office/powerpoint/2010/main" val="3986700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ABBCF-8183-CA4B-8CD6-802A9BFDFC8A}" type="slidenum">
              <a:rPr lang="en-US" smtClean="0"/>
              <a:t>24</a:t>
            </a:fld>
            <a:endParaRPr lang="en-US"/>
          </a:p>
        </p:txBody>
      </p:sp>
    </p:spTree>
    <p:extLst>
      <p:ext uri="{BB962C8B-B14F-4D97-AF65-F5344CB8AC3E}">
        <p14:creationId xmlns:p14="http://schemas.microsoft.com/office/powerpoint/2010/main" val="2399108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ABBCF-8183-CA4B-8CD6-802A9BFDFC8A}" type="slidenum">
              <a:rPr lang="en-US" smtClean="0"/>
              <a:t>3</a:t>
            </a:fld>
            <a:endParaRPr lang="en-US"/>
          </a:p>
        </p:txBody>
      </p:sp>
    </p:spTree>
    <p:extLst>
      <p:ext uri="{BB962C8B-B14F-4D97-AF65-F5344CB8AC3E}">
        <p14:creationId xmlns:p14="http://schemas.microsoft.com/office/powerpoint/2010/main" val="262645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ABBCF-8183-CA4B-8CD6-802A9BFDFC8A}" type="slidenum">
              <a:rPr lang="en-US" smtClean="0"/>
              <a:t>4</a:t>
            </a:fld>
            <a:endParaRPr lang="en-US"/>
          </a:p>
        </p:txBody>
      </p:sp>
    </p:spTree>
    <p:extLst>
      <p:ext uri="{BB962C8B-B14F-4D97-AF65-F5344CB8AC3E}">
        <p14:creationId xmlns:p14="http://schemas.microsoft.com/office/powerpoint/2010/main" val="400509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many learning outcomes do you have for a course you are teaching this fall?</a:t>
            </a:r>
          </a:p>
          <a:p>
            <a:r>
              <a:rPr lang="en-US"/>
              <a:t>https://www.polleverywhere.com/free_text_polls/02b4m6uLGdTBwOOXBvGdX</a:t>
            </a:r>
          </a:p>
        </p:txBody>
      </p:sp>
      <p:sp>
        <p:nvSpPr>
          <p:cNvPr id="4" name="Slide Number Placeholder 3"/>
          <p:cNvSpPr>
            <a:spLocks noGrp="1"/>
          </p:cNvSpPr>
          <p:nvPr>
            <p:ph type="sldNum" sz="quarter" idx="5"/>
          </p:nvPr>
        </p:nvSpPr>
        <p:spPr/>
        <p:txBody>
          <a:bodyPr/>
          <a:lstStyle/>
          <a:p>
            <a:fld id="{F5BABBCF-8183-CA4B-8CD6-802A9BFDFC8A}" type="slidenum">
              <a:rPr lang="en-US" smtClean="0"/>
              <a:t>5</a:t>
            </a:fld>
            <a:endParaRPr lang="en-US"/>
          </a:p>
        </p:txBody>
      </p:sp>
    </p:spTree>
    <p:extLst>
      <p:ext uri="{BB962C8B-B14F-4D97-AF65-F5344CB8AC3E}">
        <p14:creationId xmlns:p14="http://schemas.microsoft.com/office/powerpoint/2010/main" val="2250321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ABBCF-8183-CA4B-8CD6-802A9BFDFC8A}" type="slidenum">
              <a:rPr lang="en-US" smtClean="0"/>
              <a:t>6</a:t>
            </a:fld>
            <a:endParaRPr lang="en-US"/>
          </a:p>
        </p:txBody>
      </p:sp>
    </p:spTree>
    <p:extLst>
      <p:ext uri="{BB962C8B-B14F-4D97-AF65-F5344CB8AC3E}">
        <p14:creationId xmlns:p14="http://schemas.microsoft.com/office/powerpoint/2010/main" val="113009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ABBCF-8183-CA4B-8CD6-802A9BFDFC8A}" type="slidenum">
              <a:rPr lang="en-US" smtClean="0"/>
              <a:t>7</a:t>
            </a:fld>
            <a:endParaRPr lang="en-US"/>
          </a:p>
        </p:txBody>
      </p:sp>
    </p:spTree>
    <p:extLst>
      <p:ext uri="{BB962C8B-B14F-4D97-AF65-F5344CB8AC3E}">
        <p14:creationId xmlns:p14="http://schemas.microsoft.com/office/powerpoint/2010/main" val="2987669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ABBCF-8183-CA4B-8CD6-802A9BFDFC8A}" type="slidenum">
              <a:rPr lang="en-US" smtClean="0"/>
              <a:t>8</a:t>
            </a:fld>
            <a:endParaRPr lang="en-US"/>
          </a:p>
        </p:txBody>
      </p:sp>
    </p:spTree>
    <p:extLst>
      <p:ext uri="{BB962C8B-B14F-4D97-AF65-F5344CB8AC3E}">
        <p14:creationId xmlns:p14="http://schemas.microsoft.com/office/powerpoint/2010/main" val="3305364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ABBCF-8183-CA4B-8CD6-802A9BFDFC8A}" type="slidenum">
              <a:rPr lang="en-US" smtClean="0"/>
              <a:t>9</a:t>
            </a:fld>
            <a:endParaRPr lang="en-US"/>
          </a:p>
        </p:txBody>
      </p:sp>
    </p:spTree>
    <p:extLst>
      <p:ext uri="{BB962C8B-B14F-4D97-AF65-F5344CB8AC3E}">
        <p14:creationId xmlns:p14="http://schemas.microsoft.com/office/powerpoint/2010/main" val="3873932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5F6D76-7F84-5C44-876B-9D820F61AE5A}" type="datetimeFigureOut">
              <a:rPr lang="en-US" smtClean="0"/>
              <a:t>7/5/20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579741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5F6D76-7F84-5C44-876B-9D820F61AE5A}" type="datetimeFigureOut">
              <a:rPr lang="en-US" smtClean="0"/>
              <a:t>7/5/20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2337531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5F6D76-7F84-5C44-876B-9D820F61AE5A}" type="datetimeFigureOut">
              <a:rPr lang="en-US" smtClean="0"/>
              <a:t>7/5/20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560221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5F6D76-7F84-5C44-876B-9D820F61AE5A}" type="datetimeFigureOut">
              <a:rPr lang="en-US" smtClean="0"/>
              <a:t>7/5/20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106154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5F6D76-7F84-5C44-876B-9D820F61AE5A}" type="datetimeFigureOut">
              <a:rPr lang="en-US" smtClean="0"/>
              <a:t>7/5/20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2200556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5F6D76-7F84-5C44-876B-9D820F61AE5A}" type="datetimeFigureOut">
              <a:rPr lang="en-US" smtClean="0"/>
              <a:t>7/5/20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1312948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5F6D76-7F84-5C44-876B-9D820F61AE5A}" type="datetimeFigureOut">
              <a:rPr lang="en-US" smtClean="0"/>
              <a:t>7/5/20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176830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5F6D76-7F84-5C44-876B-9D820F61AE5A}" type="datetimeFigureOut">
              <a:rPr lang="en-US" smtClean="0"/>
              <a:t>7/5/20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655028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5F6D76-7F84-5C44-876B-9D820F61AE5A}" type="datetimeFigureOut">
              <a:rPr lang="en-US" smtClean="0"/>
              <a:t>7/5/20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2313588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5F6D76-7F84-5C44-876B-9D820F61AE5A}" type="datetimeFigureOut">
              <a:rPr lang="en-US" smtClean="0"/>
              <a:t>7/5/20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48276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5F6D76-7F84-5C44-876B-9D820F61AE5A}" type="datetimeFigureOut">
              <a:rPr lang="en-US" smtClean="0"/>
              <a:t>7/5/20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884545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5F6D76-7F84-5C44-876B-9D820F61AE5A}" type="datetimeFigureOut">
              <a:rPr lang="en-US" smtClean="0"/>
              <a:t>7/5/20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CD9FA-DEB4-3A4D-A0F0-284AD3022D22}" type="slidenum">
              <a:rPr lang="en-US" smtClean="0"/>
              <a:t>‹#›</a:t>
            </a:fld>
            <a:endParaRPr lang="en-US"/>
          </a:p>
        </p:txBody>
      </p:sp>
    </p:spTree>
    <p:extLst>
      <p:ext uri="{BB962C8B-B14F-4D97-AF65-F5344CB8AC3E}">
        <p14:creationId xmlns:p14="http://schemas.microsoft.com/office/powerpoint/2010/main" val="2982024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png"/><Relationship Id="rId7" Type="http://schemas.openxmlformats.org/officeDocument/2006/relationships/diagramData" Target="../diagrams/data1.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diagramDrawing" Target="../diagrams/drawing1.xml"/><Relationship Id="rId5" Type="http://schemas.openxmlformats.org/officeDocument/2006/relationships/image" Target="../media/image3.png"/><Relationship Id="rId10" Type="http://schemas.openxmlformats.org/officeDocument/2006/relationships/diagramColors" Target="../diagrams/colors1.xml"/><Relationship Id="rId4" Type="http://schemas.openxmlformats.org/officeDocument/2006/relationships/image" Target="../media/image2.png"/><Relationship Id="rId9"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1.png"/><Relationship Id="rId7" Type="http://schemas.openxmlformats.org/officeDocument/2006/relationships/diagramData" Target="../diagrams/data2.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diagramDrawing" Target="../diagrams/drawing2.xml"/><Relationship Id="rId5" Type="http://schemas.openxmlformats.org/officeDocument/2006/relationships/image" Target="../media/image3.png"/><Relationship Id="rId10" Type="http://schemas.openxmlformats.org/officeDocument/2006/relationships/diagramColors" Target="../diagrams/colors2.xml"/><Relationship Id="rId4" Type="http://schemas.openxmlformats.org/officeDocument/2006/relationships/image" Target="../media/image2.png"/><Relationship Id="rId9"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cft.vanderbilt.edu/guides-sub-pages/blooms-taxonomy/"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www.learningoutcomesassessment.org/wp-content/uploads/2019/04/AiP_HussainAddasApril2016.pdf"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hyperlink" Target="https://cft.vanderbilt.edu/guides-sub-pages/blooms-taxonomy/" TargetMode="External"/><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5" name="TextBox 14"/>
          <p:cNvSpPr txBox="1"/>
          <p:nvPr/>
        </p:nvSpPr>
        <p:spPr>
          <a:xfrm>
            <a:off x="1969682" y="3521561"/>
            <a:ext cx="6783614" cy="2051844"/>
          </a:xfrm>
          <a:prstGeom prst="rect">
            <a:avLst/>
          </a:prstGeom>
          <a:noFill/>
        </p:spPr>
        <p:txBody>
          <a:bodyPr wrap="square" rtlCol="0">
            <a:spAutoFit/>
          </a:bodyPr>
          <a:lstStyle/>
          <a:p>
            <a:pPr>
              <a:lnSpc>
                <a:spcPts val="4980"/>
              </a:lnSpc>
            </a:pPr>
            <a:r>
              <a:rPr lang="en-US" sz="4400" dirty="0">
                <a:solidFill>
                  <a:schemeClr val="bg1"/>
                </a:solidFill>
                <a:latin typeface="Georgia"/>
                <a:cs typeface="Georgia"/>
              </a:rPr>
              <a:t>Student Learning Outcomes</a:t>
            </a:r>
            <a:endParaRPr lang="en-US" sz="1600" dirty="0">
              <a:solidFill>
                <a:schemeClr val="bg1"/>
              </a:solidFill>
              <a:latin typeface="Arial"/>
              <a:cs typeface="Arial"/>
            </a:endParaRPr>
          </a:p>
          <a:p>
            <a:r>
              <a:rPr lang="en-US" sz="1600" dirty="0">
                <a:solidFill>
                  <a:schemeClr val="bg1"/>
                </a:solidFill>
                <a:latin typeface="Arial"/>
                <a:cs typeface="Arial"/>
              </a:rPr>
              <a:t>Summer 2020 Workshop: Content Series #1</a:t>
            </a:r>
          </a:p>
          <a:p>
            <a:r>
              <a:rPr lang="en-US" sz="1600" dirty="0">
                <a:solidFill>
                  <a:schemeClr val="bg1"/>
                </a:solidFill>
                <a:latin typeface="Arial"/>
                <a:cs typeface="Arial"/>
              </a:rPr>
              <a:t>presented by: Dr. Summer </a:t>
            </a:r>
            <a:r>
              <a:rPr lang="en-US" sz="1600" dirty="0" err="1">
                <a:solidFill>
                  <a:schemeClr val="bg1"/>
                </a:solidFill>
                <a:latin typeface="Arial"/>
                <a:cs typeface="Arial"/>
              </a:rPr>
              <a:t>DeProw</a:t>
            </a:r>
            <a:endParaRPr lang="en-US" sz="1200" dirty="0">
              <a:solidFill>
                <a:schemeClr val="bg1"/>
              </a:solidFill>
              <a:latin typeface="Arial"/>
              <a:cs typeface="Arial"/>
            </a:endParaRPr>
          </a:p>
          <a:p>
            <a:r>
              <a:rPr lang="en-US" sz="1200" dirty="0">
                <a:solidFill>
                  <a:schemeClr val="bg1"/>
                </a:solidFill>
                <a:latin typeface="Arial"/>
                <a:cs typeface="Arial"/>
              </a:rPr>
              <a:t>July 6, 2020</a:t>
            </a:r>
            <a:endParaRPr lang="en-US" sz="800" dirty="0">
              <a:solidFill>
                <a:schemeClr val="bg1"/>
              </a:solidFill>
              <a:latin typeface="Arial"/>
              <a:cs typeface="Arial"/>
            </a:endParaRPr>
          </a:p>
        </p:txBody>
      </p:sp>
      <p:pic>
        <p:nvPicPr>
          <p:cNvPr id="17" name="Picture 16" descr="student-unio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5052" y="350264"/>
            <a:ext cx="6698244" cy="3003633"/>
          </a:xfrm>
          <a:prstGeom prst="rect">
            <a:avLst/>
          </a:prstGeom>
          <a:ln w="12700" cmpd="sng">
            <a:solidFill>
              <a:schemeClr val="bg1">
                <a:lumMod val="85000"/>
              </a:schemeClr>
            </a:solidFill>
          </a:ln>
        </p:spPr>
      </p:pic>
      <p:pic>
        <p:nvPicPr>
          <p:cNvPr id="3" name="Picture 2" descr="UnivLogo_Stack_2C_Dark.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spTree>
    <p:extLst>
      <p:ext uri="{BB962C8B-B14F-4D97-AF65-F5344CB8AC3E}">
        <p14:creationId xmlns:p14="http://schemas.microsoft.com/office/powerpoint/2010/main" val="3271003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 name="Rectangle 1"/>
          <p:cNvSpPr/>
          <p:nvPr/>
        </p:nvSpPr>
        <p:spPr>
          <a:xfrm>
            <a:off x="1969682" y="297882"/>
            <a:ext cx="3680816" cy="600164"/>
          </a:xfrm>
          <a:prstGeom prst="rect">
            <a:avLst/>
          </a:prstGeom>
        </p:spPr>
        <p:txBody>
          <a:bodyPr wrap="none">
            <a:spAutoFit/>
          </a:bodyPr>
          <a:lstStyle/>
          <a:p>
            <a:pPr lvl="0"/>
            <a:r>
              <a:rPr lang="en-US" sz="3300" dirty="0">
                <a:solidFill>
                  <a:srgbClr val="FFFFFF"/>
                </a:solidFill>
                <a:latin typeface="Georgia"/>
                <a:cs typeface="Arial"/>
              </a:rPr>
              <a:t>Is learning linear? </a:t>
            </a:r>
            <a:endParaRPr lang="en-US" sz="3300" dirty="0">
              <a:solidFill>
                <a:srgbClr val="FFFFFF"/>
              </a:solidFill>
              <a:latin typeface="Arial"/>
              <a:cs typeface="Arial"/>
            </a:endParaRPr>
          </a:p>
        </p:txBody>
      </p:sp>
      <p:pic>
        <p:nvPicPr>
          <p:cNvPr id="15" name="Picture 14" descr="UnivLogo_Stack_2C_Da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pic>
        <p:nvPicPr>
          <p:cNvPr id="4" name="Picture 3">
            <a:extLst>
              <a:ext uri="{FF2B5EF4-FFF2-40B4-BE49-F238E27FC236}">
                <a16:creationId xmlns:a16="http://schemas.microsoft.com/office/drawing/2014/main" id="{6BE4D435-F8BA-C24B-8E70-C66B61946C44}"/>
              </a:ext>
            </a:extLst>
          </p:cNvPr>
          <p:cNvPicPr>
            <a:picLocks noChangeAspect="1"/>
          </p:cNvPicPr>
          <p:nvPr/>
        </p:nvPicPr>
        <p:blipFill rotWithShape="1">
          <a:blip r:embed="rId7"/>
          <a:srcRect l="-858" t="4429" r="21070"/>
          <a:stretch/>
        </p:blipFill>
        <p:spPr>
          <a:xfrm>
            <a:off x="1955764" y="1191802"/>
            <a:ext cx="6760074" cy="4860209"/>
          </a:xfrm>
          <a:prstGeom prst="rect">
            <a:avLst/>
          </a:prstGeom>
        </p:spPr>
      </p:pic>
    </p:spTree>
    <p:extLst>
      <p:ext uri="{BB962C8B-B14F-4D97-AF65-F5344CB8AC3E}">
        <p14:creationId xmlns:p14="http://schemas.microsoft.com/office/powerpoint/2010/main" val="2506797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 name="Rectangle 1"/>
          <p:cNvSpPr/>
          <p:nvPr/>
        </p:nvSpPr>
        <p:spPr>
          <a:xfrm>
            <a:off x="1793383" y="297882"/>
            <a:ext cx="7298755" cy="461665"/>
          </a:xfrm>
          <a:prstGeom prst="rect">
            <a:avLst/>
          </a:prstGeom>
        </p:spPr>
        <p:txBody>
          <a:bodyPr wrap="square">
            <a:spAutoFit/>
          </a:bodyPr>
          <a:lstStyle/>
          <a:p>
            <a:pPr lvl="0"/>
            <a:r>
              <a:rPr lang="en-US" sz="2400" dirty="0">
                <a:solidFill>
                  <a:srgbClr val="FFFFFF"/>
                </a:solidFill>
                <a:latin typeface="Georgia"/>
                <a:cs typeface="Arial"/>
              </a:rPr>
              <a:t>Bloom implied linear to give educators structure…. </a:t>
            </a:r>
            <a:endParaRPr lang="en-US" sz="2400" dirty="0">
              <a:solidFill>
                <a:srgbClr val="FFFFFF"/>
              </a:solidFill>
              <a:latin typeface="Arial"/>
              <a:cs typeface="Arial"/>
            </a:endParaRPr>
          </a:p>
        </p:txBody>
      </p:sp>
      <p:pic>
        <p:nvPicPr>
          <p:cNvPr id="15" name="Picture 14" descr="UnivLogo_Stack_2C_Da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pic>
        <p:nvPicPr>
          <p:cNvPr id="5" name="Picture 4">
            <a:extLst>
              <a:ext uri="{FF2B5EF4-FFF2-40B4-BE49-F238E27FC236}">
                <a16:creationId xmlns:a16="http://schemas.microsoft.com/office/drawing/2014/main" id="{2D3C5718-972E-0847-BFA5-341710B8EBCE}"/>
              </a:ext>
            </a:extLst>
          </p:cNvPr>
          <p:cNvPicPr>
            <a:picLocks noChangeAspect="1"/>
          </p:cNvPicPr>
          <p:nvPr/>
        </p:nvPicPr>
        <p:blipFill>
          <a:blip r:embed="rId7"/>
          <a:stretch>
            <a:fillRect/>
          </a:stretch>
        </p:blipFill>
        <p:spPr>
          <a:xfrm>
            <a:off x="1762553" y="898046"/>
            <a:ext cx="7329596" cy="5724585"/>
          </a:xfrm>
          <a:prstGeom prst="rect">
            <a:avLst/>
          </a:prstGeom>
        </p:spPr>
      </p:pic>
    </p:spTree>
    <p:extLst>
      <p:ext uri="{BB962C8B-B14F-4D97-AF65-F5344CB8AC3E}">
        <p14:creationId xmlns:p14="http://schemas.microsoft.com/office/powerpoint/2010/main" val="2584854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20" name="Picture 1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pic>
        <p:nvPicPr>
          <p:cNvPr id="2" name="Picture 1" descr="UnivLogo_Horiz_2C_Da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746" y="6112302"/>
            <a:ext cx="2329965" cy="625761"/>
          </a:xfrm>
          <a:prstGeom prst="rect">
            <a:avLst/>
          </a:prstGeom>
        </p:spPr>
      </p:pic>
      <p:sp>
        <p:nvSpPr>
          <p:cNvPr id="3" name="TextBox 2">
            <a:extLst>
              <a:ext uri="{FF2B5EF4-FFF2-40B4-BE49-F238E27FC236}">
                <a16:creationId xmlns:a16="http://schemas.microsoft.com/office/drawing/2014/main" id="{815B417F-9B79-C849-9BEB-4E56698B89D7}"/>
              </a:ext>
            </a:extLst>
          </p:cNvPr>
          <p:cNvSpPr txBox="1"/>
          <p:nvPr/>
        </p:nvSpPr>
        <p:spPr>
          <a:xfrm>
            <a:off x="342297" y="195210"/>
            <a:ext cx="8478342" cy="523220"/>
          </a:xfrm>
          <a:prstGeom prst="rect">
            <a:avLst/>
          </a:prstGeom>
          <a:noFill/>
        </p:spPr>
        <p:txBody>
          <a:bodyPr wrap="square" rtlCol="0">
            <a:spAutoFit/>
          </a:bodyPr>
          <a:lstStyle/>
          <a:p>
            <a:pPr lvl="0"/>
            <a:r>
              <a:rPr lang="en-US" sz="2800" dirty="0">
                <a:solidFill>
                  <a:srgbClr val="FFFFFF"/>
                </a:solidFill>
                <a:latin typeface="Georgia"/>
                <a:cs typeface="Georgia"/>
              </a:rPr>
              <a:t>Select the Right Learning Verb…</a:t>
            </a:r>
            <a:endParaRPr lang="en-US" sz="2800" dirty="0">
              <a:solidFill>
                <a:srgbClr val="FFFFFF"/>
              </a:solidFill>
              <a:latin typeface="Arial"/>
              <a:cs typeface="Arial"/>
            </a:endParaRPr>
          </a:p>
        </p:txBody>
      </p:sp>
      <p:pic>
        <p:nvPicPr>
          <p:cNvPr id="11" name="Picture 10">
            <a:extLst>
              <a:ext uri="{FF2B5EF4-FFF2-40B4-BE49-F238E27FC236}">
                <a16:creationId xmlns:a16="http://schemas.microsoft.com/office/drawing/2014/main" id="{1184496F-2729-5845-B4BE-6BACE3C38F10}"/>
              </a:ext>
            </a:extLst>
          </p:cNvPr>
          <p:cNvPicPr>
            <a:picLocks noChangeAspect="1"/>
          </p:cNvPicPr>
          <p:nvPr/>
        </p:nvPicPr>
        <p:blipFill>
          <a:blip r:embed="rId7"/>
          <a:stretch>
            <a:fillRect/>
          </a:stretch>
        </p:blipFill>
        <p:spPr>
          <a:xfrm>
            <a:off x="123290" y="718429"/>
            <a:ext cx="8887146" cy="6139570"/>
          </a:xfrm>
          <a:prstGeom prst="rect">
            <a:avLst/>
          </a:prstGeom>
        </p:spPr>
      </p:pic>
    </p:spTree>
    <p:extLst>
      <p:ext uri="{BB962C8B-B14F-4D97-AF65-F5344CB8AC3E}">
        <p14:creationId xmlns:p14="http://schemas.microsoft.com/office/powerpoint/2010/main" val="1923339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 name="Rectangle 1"/>
          <p:cNvSpPr/>
          <p:nvPr/>
        </p:nvSpPr>
        <p:spPr>
          <a:xfrm>
            <a:off x="1969682" y="297882"/>
            <a:ext cx="7174318" cy="3600986"/>
          </a:xfrm>
          <a:prstGeom prst="rect">
            <a:avLst/>
          </a:prstGeom>
        </p:spPr>
        <p:txBody>
          <a:bodyPr wrap="square">
            <a:spAutoFit/>
          </a:bodyPr>
          <a:lstStyle/>
          <a:p>
            <a:pPr lvl="0"/>
            <a:r>
              <a:rPr lang="en-US" sz="3300" dirty="0">
                <a:solidFill>
                  <a:srgbClr val="FFFFFF"/>
                </a:solidFill>
                <a:latin typeface="Georgia"/>
                <a:cs typeface="Georgia"/>
              </a:rPr>
              <a:t>Are more words better?</a:t>
            </a:r>
          </a:p>
          <a:p>
            <a:pPr lvl="0"/>
            <a:endParaRPr lang="en-US" sz="3300" dirty="0">
              <a:solidFill>
                <a:srgbClr val="FFFFFF"/>
              </a:solidFill>
              <a:latin typeface="Georgia"/>
              <a:cs typeface="Georgia"/>
            </a:endParaRPr>
          </a:p>
          <a:p>
            <a:pPr marL="457200" lvl="0" indent="-457200">
              <a:buFont typeface="Arial" panose="020B0604020202020204" pitchFamily="34" charset="0"/>
              <a:buChar char="•"/>
            </a:pPr>
            <a:r>
              <a:rPr lang="en-US" sz="2400" dirty="0">
                <a:solidFill>
                  <a:srgbClr val="FFFFFF"/>
                </a:solidFill>
                <a:latin typeface="Georgia"/>
                <a:cs typeface="Georgia"/>
              </a:rPr>
              <a:t>The Dr. Bert Greenwalt story…..</a:t>
            </a:r>
          </a:p>
          <a:p>
            <a:pPr marL="457200" lvl="0" indent="-457200">
              <a:buFont typeface="Arial" panose="020B0604020202020204" pitchFamily="34" charset="0"/>
              <a:buChar char="•"/>
            </a:pPr>
            <a:r>
              <a:rPr lang="en-US" sz="2400" i="1" dirty="0">
                <a:solidFill>
                  <a:srgbClr val="FFFFFF"/>
                </a:solidFill>
                <a:latin typeface="Georgia"/>
                <a:cs typeface="Georgia"/>
              </a:rPr>
              <a:t>BS Agriculture Business graduates will be able to </a:t>
            </a:r>
            <a:r>
              <a:rPr lang="en-US" sz="2400" i="1" dirty="0">
                <a:solidFill>
                  <a:srgbClr val="FF0000"/>
                </a:solidFill>
                <a:latin typeface="Georgia"/>
                <a:cs typeface="Georgia"/>
              </a:rPr>
              <a:t>interpret </a:t>
            </a:r>
            <a:r>
              <a:rPr lang="en-US" sz="2400" i="1" dirty="0">
                <a:solidFill>
                  <a:schemeClr val="bg1"/>
                </a:solidFill>
                <a:latin typeface="Georgia"/>
                <a:cs typeface="Georgia"/>
              </a:rPr>
              <a:t>financial statements </a:t>
            </a:r>
            <a:r>
              <a:rPr lang="en-US" sz="2400" i="1" dirty="0">
                <a:solidFill>
                  <a:srgbClr val="FFFFFF"/>
                </a:solidFill>
                <a:latin typeface="Georgia"/>
                <a:cs typeface="Georgia"/>
              </a:rPr>
              <a:t>of agricultural firms</a:t>
            </a:r>
            <a:r>
              <a:rPr lang="en-US" sz="3300" i="1" dirty="0">
                <a:solidFill>
                  <a:srgbClr val="FFFFFF"/>
                </a:solidFill>
                <a:latin typeface="Georgia"/>
                <a:cs typeface="Georgia"/>
              </a:rPr>
              <a:t> </a:t>
            </a:r>
          </a:p>
          <a:p>
            <a:pPr marL="457200" lvl="0" indent="-457200">
              <a:buFont typeface="Arial" panose="020B0604020202020204" pitchFamily="34" charset="0"/>
              <a:buChar char="•"/>
            </a:pPr>
            <a:endParaRPr lang="en-US" sz="3300" dirty="0">
              <a:solidFill>
                <a:srgbClr val="FFFFFF"/>
              </a:solidFill>
              <a:latin typeface="Georgia"/>
              <a:cs typeface="Arial"/>
            </a:endParaRPr>
          </a:p>
          <a:p>
            <a:pPr lvl="0"/>
            <a:endParaRPr lang="en-US" sz="2400" dirty="0">
              <a:solidFill>
                <a:srgbClr val="FFFFFF"/>
              </a:solidFill>
              <a:latin typeface="Arial"/>
              <a:cs typeface="Arial"/>
            </a:endParaRPr>
          </a:p>
        </p:txBody>
      </p:sp>
      <p:pic>
        <p:nvPicPr>
          <p:cNvPr id="15" name="Picture 14" descr="UnivLogo_Stack_2C_Da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spTree>
    <p:extLst>
      <p:ext uri="{BB962C8B-B14F-4D97-AF65-F5344CB8AC3E}">
        <p14:creationId xmlns:p14="http://schemas.microsoft.com/office/powerpoint/2010/main" val="1322439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6" name="TextBox 15"/>
          <p:cNvSpPr txBox="1"/>
          <p:nvPr/>
        </p:nvSpPr>
        <p:spPr>
          <a:xfrm>
            <a:off x="1969682" y="990269"/>
            <a:ext cx="6783614" cy="5632311"/>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Program learning outcomes (PLOs) describe what a student should be able to do or know at the conclusion of an entire program. Course learning outcomes (CLOs) describe a knowledge or skill level expected in a single course.</a:t>
            </a:r>
          </a:p>
          <a:p>
            <a:pPr marL="285750" indent="-285750">
              <a:buFont typeface="Arial" panose="020B0604020202020204" pitchFamily="34" charset="0"/>
              <a:buChar char="•"/>
            </a:pPr>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When developing CLOs, it is important to consider how the course fits within the program and what knowledge and skills a learner is bringing with them and what skills and knowledge they should leave your course with to contribute to their future learning.</a:t>
            </a:r>
          </a:p>
          <a:p>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When constructing CLOs for a Capstone experience (i.e. culminating course, internship, final clinical experience, etc.), it is good practice to use the PLOs as the CLOs. Ultimately the Capstone should encompass all programmatic student learning goals.</a:t>
            </a:r>
          </a:p>
          <a:p>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July 8: Curriculum mapping! </a:t>
            </a:r>
          </a:p>
        </p:txBody>
      </p:sp>
      <p:sp>
        <p:nvSpPr>
          <p:cNvPr id="2" name="Rectangle 1"/>
          <p:cNvSpPr/>
          <p:nvPr/>
        </p:nvSpPr>
        <p:spPr>
          <a:xfrm>
            <a:off x="1969682" y="297882"/>
            <a:ext cx="5264583" cy="600164"/>
          </a:xfrm>
          <a:prstGeom prst="rect">
            <a:avLst/>
          </a:prstGeom>
        </p:spPr>
        <p:txBody>
          <a:bodyPr wrap="none">
            <a:spAutoFit/>
          </a:bodyPr>
          <a:lstStyle/>
          <a:p>
            <a:pPr lvl="0"/>
            <a:r>
              <a:rPr lang="en-US" sz="3300" dirty="0">
                <a:solidFill>
                  <a:srgbClr val="FFFFFF"/>
                </a:solidFill>
                <a:latin typeface="Georgia"/>
                <a:cs typeface="Georgia"/>
              </a:rPr>
              <a:t>Course Learning Outcomes</a:t>
            </a:r>
            <a:endParaRPr lang="en-US" sz="3300" dirty="0">
              <a:solidFill>
                <a:srgbClr val="FFFFFF"/>
              </a:solidFill>
              <a:latin typeface="Arial"/>
              <a:cs typeface="Arial"/>
            </a:endParaRPr>
          </a:p>
        </p:txBody>
      </p:sp>
      <p:pic>
        <p:nvPicPr>
          <p:cNvPr id="15" name="Picture 14" descr="UnivLogo_Stack_2C_Da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spTree>
    <p:extLst>
      <p:ext uri="{BB962C8B-B14F-4D97-AF65-F5344CB8AC3E}">
        <p14:creationId xmlns:p14="http://schemas.microsoft.com/office/powerpoint/2010/main" val="2536093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8642-BD6D-3A49-899A-584A8A493C7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DE0BE15-A2D6-AD43-BDEF-845F14964031}"/>
              </a:ext>
            </a:extLst>
          </p:cNvPr>
          <p:cNvSpPr>
            <a:spLocks noGrp="1"/>
          </p:cNvSpPr>
          <p:nvPr>
            <p:ph type="subTitle" idx="1"/>
          </p:nvPr>
        </p:nvSpPr>
        <p:spPr/>
        <p:txBody>
          <a:bodyPr/>
          <a:lstStyle/>
          <a:p>
            <a:endParaRPr lang="en-US"/>
          </a:p>
        </p:txBody>
      </p:sp>
      <p:pic>
        <p:nvPicPr>
          <p:cNvPr id="7" name="slide.url=https://www.polleverywhere.com/free_text_polls/B2mVP5fv0oE4p3Mgy3FKN">
            <a:extLst>
              <a:ext uri="{FF2B5EF4-FFF2-40B4-BE49-F238E27FC236}">
                <a16:creationId xmlns:a16="http://schemas.microsoft.com/office/drawing/2014/main" id="{DD506D3D-28AC-6545-A0CE-C624CCEBADD4}"/>
              </a:ext>
            </a:extLst>
          </p:cNvPr>
          <p:cNvPicPr>
            <a:picLocks/>
          </p:cNvPicPr>
          <p:nvPr/>
        </p:nvPicPr>
        <p:blipFill>
          <a:blip r:embed="rId3"/>
          <a:stretch>
            <a:fillRect/>
          </a:stretch>
        </p:blipFill>
        <p:spPr>
          <a:xfrm>
            <a:off x="63500" y="63500"/>
            <a:ext cx="9017000" cy="6731000"/>
          </a:xfrm>
          <a:prstGeom prst="rect">
            <a:avLst/>
          </a:prstGeom>
        </p:spPr>
      </p:pic>
    </p:spTree>
    <p:extLst>
      <p:ext uri="{BB962C8B-B14F-4D97-AF65-F5344CB8AC3E}">
        <p14:creationId xmlns:p14="http://schemas.microsoft.com/office/powerpoint/2010/main" val="3606301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 name="Rectangle 1"/>
          <p:cNvSpPr/>
          <p:nvPr/>
        </p:nvSpPr>
        <p:spPr>
          <a:xfrm>
            <a:off x="1969681" y="297882"/>
            <a:ext cx="6935507" cy="2123658"/>
          </a:xfrm>
          <a:prstGeom prst="rect">
            <a:avLst/>
          </a:prstGeom>
        </p:spPr>
        <p:txBody>
          <a:bodyPr wrap="square">
            <a:spAutoFit/>
          </a:bodyPr>
          <a:lstStyle/>
          <a:p>
            <a:pPr lvl="0"/>
            <a:r>
              <a:rPr lang="en-US" sz="3300" dirty="0">
                <a:solidFill>
                  <a:srgbClr val="FFFFFF"/>
                </a:solidFill>
                <a:latin typeface="Georgia"/>
                <a:cs typeface="Arial"/>
              </a:rPr>
              <a:t>Use the Chat Feature in Zoom to:</a:t>
            </a:r>
          </a:p>
          <a:p>
            <a:pPr lvl="0"/>
            <a:endParaRPr lang="en-US" sz="3300" dirty="0">
              <a:solidFill>
                <a:srgbClr val="FFFFFF"/>
              </a:solidFill>
              <a:latin typeface="Georgia"/>
              <a:cs typeface="Arial"/>
            </a:endParaRPr>
          </a:p>
          <a:p>
            <a:pPr lvl="0"/>
            <a:endParaRPr lang="en-US" sz="3300" dirty="0">
              <a:solidFill>
                <a:srgbClr val="FFFFFF"/>
              </a:solidFill>
              <a:latin typeface="Georgia"/>
              <a:cs typeface="Arial"/>
            </a:endParaRPr>
          </a:p>
          <a:p>
            <a:pPr lvl="0"/>
            <a:r>
              <a:rPr lang="en-US" sz="3300" dirty="0">
                <a:solidFill>
                  <a:srgbClr val="FFFFFF"/>
                </a:solidFill>
                <a:latin typeface="Georgia"/>
                <a:cs typeface="Arial"/>
              </a:rPr>
              <a:t>WRITE A LEARNING OUTCOME</a:t>
            </a:r>
            <a:endParaRPr lang="en-US" sz="3300" dirty="0">
              <a:solidFill>
                <a:srgbClr val="FFFFFF"/>
              </a:solidFill>
              <a:latin typeface="Arial"/>
              <a:cs typeface="Arial"/>
            </a:endParaRPr>
          </a:p>
        </p:txBody>
      </p:sp>
      <p:pic>
        <p:nvPicPr>
          <p:cNvPr id="15" name="Picture 14" descr="UnivLogo_Stack_2C_Da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pic>
        <p:nvPicPr>
          <p:cNvPr id="16" name="Picture 15">
            <a:extLst>
              <a:ext uri="{FF2B5EF4-FFF2-40B4-BE49-F238E27FC236}">
                <a16:creationId xmlns:a16="http://schemas.microsoft.com/office/drawing/2014/main" id="{D478DB73-28A7-2B42-ABBC-EE45EE78E09E}"/>
              </a:ext>
            </a:extLst>
          </p:cNvPr>
          <p:cNvPicPr>
            <a:picLocks noChangeAspect="1"/>
          </p:cNvPicPr>
          <p:nvPr/>
        </p:nvPicPr>
        <p:blipFill>
          <a:blip r:embed="rId7"/>
          <a:stretch>
            <a:fillRect/>
          </a:stretch>
        </p:blipFill>
        <p:spPr>
          <a:xfrm>
            <a:off x="3144155" y="3029611"/>
            <a:ext cx="3614718" cy="839131"/>
          </a:xfrm>
          <a:prstGeom prst="rect">
            <a:avLst/>
          </a:prstGeom>
        </p:spPr>
      </p:pic>
      <p:sp>
        <p:nvSpPr>
          <p:cNvPr id="17" name="Oval 16">
            <a:extLst>
              <a:ext uri="{FF2B5EF4-FFF2-40B4-BE49-F238E27FC236}">
                <a16:creationId xmlns:a16="http://schemas.microsoft.com/office/drawing/2014/main" id="{D70F3B46-0F65-D345-AAA8-D01FBE8040CA}"/>
              </a:ext>
            </a:extLst>
          </p:cNvPr>
          <p:cNvSpPr/>
          <p:nvPr/>
        </p:nvSpPr>
        <p:spPr>
          <a:xfrm flipH="1">
            <a:off x="4654191" y="2743201"/>
            <a:ext cx="1150706" cy="1520574"/>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6516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 name="Rectangle 1"/>
          <p:cNvSpPr/>
          <p:nvPr/>
        </p:nvSpPr>
        <p:spPr>
          <a:xfrm>
            <a:off x="1969681" y="297882"/>
            <a:ext cx="6935507" cy="600164"/>
          </a:xfrm>
          <a:prstGeom prst="rect">
            <a:avLst/>
          </a:prstGeom>
        </p:spPr>
        <p:txBody>
          <a:bodyPr wrap="square">
            <a:spAutoFit/>
          </a:bodyPr>
          <a:lstStyle/>
          <a:p>
            <a:pPr lvl="0"/>
            <a:r>
              <a:rPr lang="en-US" sz="3300" dirty="0">
                <a:solidFill>
                  <a:srgbClr val="FFFFFF"/>
                </a:solidFill>
                <a:latin typeface="Georgia"/>
                <a:cs typeface="Arial"/>
              </a:rPr>
              <a:t>Conceptual Alignment</a:t>
            </a:r>
            <a:endParaRPr lang="en-US" sz="3300" dirty="0">
              <a:solidFill>
                <a:srgbClr val="FFFFFF"/>
              </a:solidFill>
              <a:latin typeface="Arial"/>
              <a:cs typeface="Arial"/>
            </a:endParaRPr>
          </a:p>
        </p:txBody>
      </p:sp>
      <p:pic>
        <p:nvPicPr>
          <p:cNvPr id="15" name="Picture 14" descr="UnivLogo_Stack_2C_Da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graphicFrame>
        <p:nvGraphicFramePr>
          <p:cNvPr id="3" name="Diagram 2">
            <a:extLst>
              <a:ext uri="{FF2B5EF4-FFF2-40B4-BE49-F238E27FC236}">
                <a16:creationId xmlns:a16="http://schemas.microsoft.com/office/drawing/2014/main" id="{4F127CBF-4B34-4140-901B-200C24938292}"/>
              </a:ext>
            </a:extLst>
          </p:cNvPr>
          <p:cNvGraphicFramePr/>
          <p:nvPr>
            <p:extLst>
              <p:ext uri="{D42A27DB-BD31-4B8C-83A1-F6EECF244321}">
                <p14:modId xmlns:p14="http://schemas.microsoft.com/office/powerpoint/2010/main" val="3566891959"/>
              </p:ext>
            </p:extLst>
          </p:nvPr>
        </p:nvGraphicFramePr>
        <p:xfrm>
          <a:off x="1955763" y="1397000"/>
          <a:ext cx="6898000" cy="51631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36240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20" name="Picture 1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pic>
        <p:nvPicPr>
          <p:cNvPr id="2" name="Picture 1" descr="UnivLogo_Horiz_2C_Da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746" y="6112302"/>
            <a:ext cx="2329965" cy="625761"/>
          </a:xfrm>
          <a:prstGeom prst="rect">
            <a:avLst/>
          </a:prstGeom>
        </p:spPr>
      </p:pic>
      <p:sp>
        <p:nvSpPr>
          <p:cNvPr id="12" name="TextBox 11">
            <a:extLst>
              <a:ext uri="{FF2B5EF4-FFF2-40B4-BE49-F238E27FC236}">
                <a16:creationId xmlns:a16="http://schemas.microsoft.com/office/drawing/2014/main" id="{16D91533-204B-2D4C-B3B2-128A60C650B8}"/>
              </a:ext>
            </a:extLst>
          </p:cNvPr>
          <p:cNvSpPr txBox="1"/>
          <p:nvPr/>
        </p:nvSpPr>
        <p:spPr>
          <a:xfrm>
            <a:off x="259745" y="989104"/>
            <a:ext cx="8478341"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rPr>
              <a:t>Program Learning Outcomes (PLOs) can be prescribed if your program has an external accrediting body (i.e. ABET, ACEN, CAEP, AACSB, etc.) or can be written by Program Faculty.</a:t>
            </a:r>
          </a:p>
          <a:p>
            <a:pPr marL="342900" indent="-342900">
              <a:buFont typeface="Arial" panose="020B0604020202020204" pitchFamily="34" charset="0"/>
              <a:buChar char="•"/>
            </a:pPr>
            <a:r>
              <a:rPr lang="en-US" sz="2000" dirty="0">
                <a:solidFill>
                  <a:schemeClr val="bg1"/>
                </a:solidFill>
              </a:rPr>
              <a:t>When PLOs are established either internally or externally, they should be aligned to A-State’s University Learning Outcomes (ULOs) where the measure(s) serving the PLO also answer ULO(s).</a:t>
            </a:r>
          </a:p>
          <a:p>
            <a:pPr marL="342900" indent="-342900">
              <a:buFont typeface="Arial" panose="020B0604020202020204" pitchFamily="34" charset="0"/>
              <a:buChar char="•"/>
            </a:pPr>
            <a:endParaRPr lang="en-US" sz="2000" dirty="0">
              <a:solidFill>
                <a:schemeClr val="bg1"/>
              </a:solidFill>
            </a:endParaRPr>
          </a:p>
        </p:txBody>
      </p:sp>
      <p:sp>
        <p:nvSpPr>
          <p:cNvPr id="13" name="Rectangle 12">
            <a:extLst>
              <a:ext uri="{FF2B5EF4-FFF2-40B4-BE49-F238E27FC236}">
                <a16:creationId xmlns:a16="http://schemas.microsoft.com/office/drawing/2014/main" id="{A0EBC7C8-903E-5143-B804-178DA3BD5646}"/>
              </a:ext>
            </a:extLst>
          </p:cNvPr>
          <p:cNvSpPr/>
          <p:nvPr/>
        </p:nvSpPr>
        <p:spPr>
          <a:xfrm>
            <a:off x="259746" y="297882"/>
            <a:ext cx="8829661" cy="646331"/>
          </a:xfrm>
          <a:prstGeom prst="rect">
            <a:avLst/>
          </a:prstGeom>
        </p:spPr>
        <p:txBody>
          <a:bodyPr wrap="none">
            <a:spAutoFit/>
          </a:bodyPr>
          <a:lstStyle/>
          <a:p>
            <a:pPr lvl="0"/>
            <a:r>
              <a:rPr lang="en-US" sz="3600" dirty="0">
                <a:solidFill>
                  <a:srgbClr val="FFFFFF"/>
                </a:solidFill>
                <a:latin typeface="Georgia"/>
                <a:cs typeface="Georgia"/>
              </a:rPr>
              <a:t>Program to University Learning Outcomes</a:t>
            </a:r>
            <a:endParaRPr lang="en-US" dirty="0">
              <a:solidFill>
                <a:srgbClr val="FFFFFF"/>
              </a:solidFill>
              <a:latin typeface="Arial"/>
              <a:cs typeface="Arial"/>
            </a:endParaRPr>
          </a:p>
        </p:txBody>
      </p:sp>
      <p:pic>
        <p:nvPicPr>
          <p:cNvPr id="4" name="Picture 3">
            <a:extLst>
              <a:ext uri="{FF2B5EF4-FFF2-40B4-BE49-F238E27FC236}">
                <a16:creationId xmlns:a16="http://schemas.microsoft.com/office/drawing/2014/main" id="{906322CA-0D45-CE4F-BABA-239C4DDB6CB7}"/>
              </a:ext>
            </a:extLst>
          </p:cNvPr>
          <p:cNvPicPr>
            <a:picLocks noChangeAspect="1"/>
          </p:cNvPicPr>
          <p:nvPr/>
        </p:nvPicPr>
        <p:blipFill>
          <a:blip r:embed="rId7"/>
          <a:stretch>
            <a:fillRect/>
          </a:stretch>
        </p:blipFill>
        <p:spPr>
          <a:xfrm>
            <a:off x="482500" y="3280764"/>
            <a:ext cx="8032830" cy="2427453"/>
          </a:xfrm>
          <a:prstGeom prst="rect">
            <a:avLst/>
          </a:prstGeom>
        </p:spPr>
      </p:pic>
    </p:spTree>
    <p:extLst>
      <p:ext uri="{BB962C8B-B14F-4D97-AF65-F5344CB8AC3E}">
        <p14:creationId xmlns:p14="http://schemas.microsoft.com/office/powerpoint/2010/main" val="3533063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6" name="TextBox 15"/>
          <p:cNvSpPr txBox="1"/>
          <p:nvPr/>
        </p:nvSpPr>
        <p:spPr>
          <a:xfrm>
            <a:off x="1969682" y="990269"/>
            <a:ext cx="6783614"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Administrative or End-Of-Program Outcomes are goals that a program or unit establishes outside of the measurement of student learning.</a:t>
            </a:r>
          </a:p>
          <a:p>
            <a:pPr marL="285750" indent="-285750">
              <a:buFont typeface="Arial" panose="020B0604020202020204" pitchFamily="34" charset="0"/>
              <a:buChar char="•"/>
            </a:pPr>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These can include:</a:t>
            </a:r>
          </a:p>
          <a:p>
            <a:pPr marL="742950" lvl="1" indent="-285750">
              <a:buFont typeface="Arial" panose="020B0604020202020204" pitchFamily="34" charset="0"/>
              <a:buChar char="•"/>
            </a:pPr>
            <a:r>
              <a:rPr lang="en-US" sz="2000" dirty="0">
                <a:solidFill>
                  <a:schemeClr val="bg1"/>
                </a:solidFill>
              </a:rPr>
              <a:t>Graduation rates</a:t>
            </a:r>
          </a:p>
          <a:p>
            <a:pPr marL="742950" lvl="1" indent="-285750">
              <a:buFont typeface="Arial" panose="020B0604020202020204" pitchFamily="34" charset="0"/>
              <a:buChar char="•"/>
            </a:pPr>
            <a:r>
              <a:rPr lang="en-US" sz="2000" dirty="0">
                <a:solidFill>
                  <a:schemeClr val="bg1"/>
                </a:solidFill>
              </a:rPr>
              <a:t>Internal or external presentations or journal publications of students</a:t>
            </a:r>
          </a:p>
          <a:p>
            <a:pPr marL="742950" lvl="1" indent="-285750">
              <a:buFont typeface="Arial" panose="020B0604020202020204" pitchFamily="34" charset="0"/>
              <a:buChar char="•"/>
            </a:pPr>
            <a:r>
              <a:rPr lang="en-US" sz="2000" dirty="0">
                <a:solidFill>
                  <a:schemeClr val="bg1"/>
                </a:solidFill>
              </a:rPr>
              <a:t>Post-graduate plans including job acquisition or entrance to advanced degree programs</a:t>
            </a:r>
          </a:p>
          <a:p>
            <a:pPr marL="742950" lvl="1" indent="-285750">
              <a:buFont typeface="Arial" panose="020B0604020202020204" pitchFamily="34" charset="0"/>
              <a:buChar char="•"/>
            </a:pPr>
            <a:r>
              <a:rPr lang="en-US" sz="2000" dirty="0">
                <a:solidFill>
                  <a:schemeClr val="bg1"/>
                </a:solidFill>
              </a:rPr>
              <a:t>Licensure exam pass rates</a:t>
            </a:r>
          </a:p>
        </p:txBody>
      </p:sp>
      <p:sp>
        <p:nvSpPr>
          <p:cNvPr id="2" name="Rectangle 1"/>
          <p:cNvSpPr/>
          <p:nvPr/>
        </p:nvSpPr>
        <p:spPr>
          <a:xfrm>
            <a:off x="1969682" y="297882"/>
            <a:ext cx="7209025" cy="600164"/>
          </a:xfrm>
          <a:prstGeom prst="rect">
            <a:avLst/>
          </a:prstGeom>
        </p:spPr>
        <p:txBody>
          <a:bodyPr wrap="none">
            <a:spAutoFit/>
          </a:bodyPr>
          <a:lstStyle/>
          <a:p>
            <a:pPr lvl="0"/>
            <a:r>
              <a:rPr lang="en-US" sz="3300" dirty="0">
                <a:solidFill>
                  <a:srgbClr val="FFFFFF"/>
                </a:solidFill>
                <a:latin typeface="Georgia"/>
                <a:cs typeface="Georgia"/>
              </a:rPr>
              <a:t>Program or Administrative Outcomes</a:t>
            </a:r>
            <a:endParaRPr lang="en-US" sz="3300" dirty="0">
              <a:solidFill>
                <a:srgbClr val="FFFFFF"/>
              </a:solidFill>
              <a:latin typeface="Arial"/>
              <a:cs typeface="Arial"/>
            </a:endParaRPr>
          </a:p>
        </p:txBody>
      </p:sp>
      <p:pic>
        <p:nvPicPr>
          <p:cNvPr id="15" name="Picture 14" descr="UnivLogo_Stack_2C_Da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spTree>
    <p:extLst>
      <p:ext uri="{BB962C8B-B14F-4D97-AF65-F5344CB8AC3E}">
        <p14:creationId xmlns:p14="http://schemas.microsoft.com/office/powerpoint/2010/main" val="1654978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20" name="Picture 1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0" name="TextBox 9"/>
          <p:cNvSpPr txBox="1"/>
          <p:nvPr/>
        </p:nvSpPr>
        <p:spPr>
          <a:xfrm>
            <a:off x="259745" y="989104"/>
            <a:ext cx="4705135" cy="215443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Welcome and thank you for participating in our Summer Workshop Series!</a:t>
            </a:r>
          </a:p>
          <a:p>
            <a:pPr marL="342900" indent="-342900">
              <a:buFont typeface="Arial" panose="020B0604020202020204" pitchFamily="34" charset="0"/>
              <a:buChar char="•"/>
            </a:pPr>
            <a:endParaRPr lang="en-US" sz="1200" dirty="0">
              <a:solidFill>
                <a:schemeClr val="bg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You will be muted upon entry to the workshop, so please introduce yourself via the Chat feature by clicking “Chat.”</a:t>
            </a:r>
          </a:p>
        </p:txBody>
      </p:sp>
      <p:sp>
        <p:nvSpPr>
          <p:cNvPr id="11" name="Rectangle 10"/>
          <p:cNvSpPr/>
          <p:nvPr/>
        </p:nvSpPr>
        <p:spPr>
          <a:xfrm>
            <a:off x="259746" y="297882"/>
            <a:ext cx="4705134" cy="646331"/>
          </a:xfrm>
          <a:prstGeom prst="rect">
            <a:avLst/>
          </a:prstGeom>
        </p:spPr>
        <p:txBody>
          <a:bodyPr wrap="none">
            <a:spAutoFit/>
          </a:bodyPr>
          <a:lstStyle/>
          <a:p>
            <a:pPr lvl="0"/>
            <a:r>
              <a:rPr lang="en-US" sz="3600" dirty="0">
                <a:solidFill>
                  <a:srgbClr val="FFFFFF"/>
                </a:solidFill>
                <a:latin typeface="Georgia"/>
                <a:cs typeface="Georgia"/>
              </a:rPr>
              <a:t>Workshop Procedures</a:t>
            </a:r>
            <a:endParaRPr lang="en-US" dirty="0">
              <a:solidFill>
                <a:srgbClr val="FFFFFF"/>
              </a:solidFill>
              <a:latin typeface="Arial"/>
              <a:cs typeface="Arial"/>
            </a:endParaRPr>
          </a:p>
        </p:txBody>
      </p:sp>
      <p:pic>
        <p:nvPicPr>
          <p:cNvPr id="2" name="Picture 1" descr="UnivLogo_Horiz_2C_Da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746" y="6112302"/>
            <a:ext cx="2329965" cy="625761"/>
          </a:xfrm>
          <a:prstGeom prst="rect">
            <a:avLst/>
          </a:prstGeom>
        </p:spPr>
      </p:pic>
      <p:pic>
        <p:nvPicPr>
          <p:cNvPr id="4" name="Picture 3">
            <a:extLst>
              <a:ext uri="{FF2B5EF4-FFF2-40B4-BE49-F238E27FC236}">
                <a16:creationId xmlns:a16="http://schemas.microsoft.com/office/drawing/2014/main" id="{9CB8F4E1-D15F-5540-8431-9FE490FD44CE}"/>
              </a:ext>
            </a:extLst>
          </p:cNvPr>
          <p:cNvPicPr>
            <a:picLocks noChangeAspect="1"/>
          </p:cNvPicPr>
          <p:nvPr/>
        </p:nvPicPr>
        <p:blipFill>
          <a:blip r:embed="rId7"/>
          <a:stretch>
            <a:fillRect/>
          </a:stretch>
        </p:blipFill>
        <p:spPr>
          <a:xfrm>
            <a:off x="678357" y="3357680"/>
            <a:ext cx="3614718" cy="839131"/>
          </a:xfrm>
          <a:prstGeom prst="rect">
            <a:avLst/>
          </a:prstGeom>
        </p:spPr>
      </p:pic>
      <p:sp>
        <p:nvSpPr>
          <p:cNvPr id="5" name="Oval 4">
            <a:extLst>
              <a:ext uri="{FF2B5EF4-FFF2-40B4-BE49-F238E27FC236}">
                <a16:creationId xmlns:a16="http://schemas.microsoft.com/office/drawing/2014/main" id="{19BB3A8B-E82B-6640-AF90-68DB4FAD96C2}"/>
              </a:ext>
            </a:extLst>
          </p:cNvPr>
          <p:cNvSpPr/>
          <p:nvPr/>
        </p:nvSpPr>
        <p:spPr>
          <a:xfrm>
            <a:off x="2356337" y="3163534"/>
            <a:ext cx="855786" cy="1232618"/>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6DA0EAA-CE7D-7644-8B46-4954591DDEAA}"/>
              </a:ext>
            </a:extLst>
          </p:cNvPr>
          <p:cNvSpPr txBox="1"/>
          <p:nvPr/>
        </p:nvSpPr>
        <p:spPr>
          <a:xfrm>
            <a:off x="259745" y="4465850"/>
            <a:ext cx="4705135"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The window to the right will appear where you can add your introduction:</a:t>
            </a:r>
          </a:p>
        </p:txBody>
      </p:sp>
      <p:pic>
        <p:nvPicPr>
          <p:cNvPr id="8" name="Picture 7">
            <a:extLst>
              <a:ext uri="{FF2B5EF4-FFF2-40B4-BE49-F238E27FC236}">
                <a16:creationId xmlns:a16="http://schemas.microsoft.com/office/drawing/2014/main" id="{F2DDB934-FF64-EE4B-A619-6FEA8A54C44C}"/>
              </a:ext>
            </a:extLst>
          </p:cNvPr>
          <p:cNvPicPr>
            <a:picLocks noChangeAspect="1"/>
          </p:cNvPicPr>
          <p:nvPr/>
        </p:nvPicPr>
        <p:blipFill>
          <a:blip r:embed="rId8"/>
          <a:stretch>
            <a:fillRect/>
          </a:stretch>
        </p:blipFill>
        <p:spPr>
          <a:xfrm>
            <a:off x="6011497" y="638908"/>
            <a:ext cx="2527300" cy="4432300"/>
          </a:xfrm>
          <a:prstGeom prst="rect">
            <a:avLst/>
          </a:prstGeom>
        </p:spPr>
      </p:pic>
      <p:cxnSp>
        <p:nvCxnSpPr>
          <p:cNvPr id="12" name="Straight Arrow Connector 11">
            <a:extLst>
              <a:ext uri="{FF2B5EF4-FFF2-40B4-BE49-F238E27FC236}">
                <a16:creationId xmlns:a16="http://schemas.microsoft.com/office/drawing/2014/main" id="{FDAE8258-B7FF-A346-B174-70F76E2E6DF0}"/>
              </a:ext>
            </a:extLst>
          </p:cNvPr>
          <p:cNvCxnSpPr>
            <a:cxnSpLocks/>
          </p:cNvCxnSpPr>
          <p:nvPr/>
        </p:nvCxnSpPr>
        <p:spPr>
          <a:xfrm>
            <a:off x="4712678" y="4982310"/>
            <a:ext cx="1154628" cy="0"/>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14F06AA2-5AFF-DB4C-9D64-6A23C8DEDF91}"/>
              </a:ext>
            </a:extLst>
          </p:cNvPr>
          <p:cNvSpPr txBox="1"/>
          <p:nvPr/>
        </p:nvSpPr>
        <p:spPr>
          <a:xfrm>
            <a:off x="259745" y="5173736"/>
            <a:ext cx="8478342"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If you have questions during the session, please add them to the Chat box and at the conclusion of our time we will include them in the Q and A.</a:t>
            </a:r>
          </a:p>
        </p:txBody>
      </p:sp>
    </p:spTree>
    <p:extLst>
      <p:ext uri="{BB962C8B-B14F-4D97-AF65-F5344CB8AC3E}">
        <p14:creationId xmlns:p14="http://schemas.microsoft.com/office/powerpoint/2010/main" val="1516344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 name="Rectangle 1"/>
          <p:cNvSpPr/>
          <p:nvPr/>
        </p:nvSpPr>
        <p:spPr>
          <a:xfrm>
            <a:off x="1969681" y="297882"/>
            <a:ext cx="6935507" cy="600164"/>
          </a:xfrm>
          <a:prstGeom prst="rect">
            <a:avLst/>
          </a:prstGeom>
        </p:spPr>
        <p:txBody>
          <a:bodyPr wrap="square">
            <a:spAutoFit/>
          </a:bodyPr>
          <a:lstStyle/>
          <a:p>
            <a:pPr lvl="0"/>
            <a:r>
              <a:rPr lang="en-US" sz="3300" dirty="0">
                <a:solidFill>
                  <a:srgbClr val="FFFFFF"/>
                </a:solidFill>
                <a:latin typeface="Georgia"/>
                <a:cs typeface="Arial"/>
              </a:rPr>
              <a:t>Conceptual Alignment</a:t>
            </a:r>
            <a:endParaRPr lang="en-US" sz="3300" dirty="0">
              <a:solidFill>
                <a:srgbClr val="FFFFFF"/>
              </a:solidFill>
              <a:latin typeface="Arial"/>
              <a:cs typeface="Arial"/>
            </a:endParaRPr>
          </a:p>
        </p:txBody>
      </p:sp>
      <p:pic>
        <p:nvPicPr>
          <p:cNvPr id="15" name="Picture 14" descr="UnivLogo_Stack_2C_Da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graphicFrame>
        <p:nvGraphicFramePr>
          <p:cNvPr id="3" name="Diagram 2">
            <a:extLst>
              <a:ext uri="{FF2B5EF4-FFF2-40B4-BE49-F238E27FC236}">
                <a16:creationId xmlns:a16="http://schemas.microsoft.com/office/drawing/2014/main" id="{4F127CBF-4B34-4140-901B-200C24938292}"/>
              </a:ext>
            </a:extLst>
          </p:cNvPr>
          <p:cNvGraphicFramePr/>
          <p:nvPr>
            <p:extLst>
              <p:ext uri="{D42A27DB-BD31-4B8C-83A1-F6EECF244321}">
                <p14:modId xmlns:p14="http://schemas.microsoft.com/office/powerpoint/2010/main" val="1218554615"/>
              </p:ext>
            </p:extLst>
          </p:nvPr>
        </p:nvGraphicFramePr>
        <p:xfrm>
          <a:off x="1814404" y="1397000"/>
          <a:ext cx="7090784" cy="51631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85648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 name="Rectangle 1"/>
          <p:cNvSpPr/>
          <p:nvPr/>
        </p:nvSpPr>
        <p:spPr>
          <a:xfrm>
            <a:off x="1969682" y="297882"/>
            <a:ext cx="5803192" cy="600164"/>
          </a:xfrm>
          <a:prstGeom prst="rect">
            <a:avLst/>
          </a:prstGeom>
        </p:spPr>
        <p:txBody>
          <a:bodyPr wrap="none">
            <a:spAutoFit/>
          </a:bodyPr>
          <a:lstStyle/>
          <a:p>
            <a:pPr lvl="0"/>
            <a:r>
              <a:rPr lang="en-US" sz="3300" dirty="0">
                <a:solidFill>
                  <a:srgbClr val="FFFFFF"/>
                </a:solidFill>
                <a:latin typeface="Georgia"/>
                <a:cs typeface="Georgia"/>
              </a:rPr>
              <a:t>Learning Outcomes on Syllabi</a:t>
            </a:r>
            <a:endParaRPr lang="en-US" sz="3300" dirty="0">
              <a:solidFill>
                <a:srgbClr val="FFFFFF"/>
              </a:solidFill>
              <a:latin typeface="Arial"/>
              <a:cs typeface="Arial"/>
            </a:endParaRPr>
          </a:p>
        </p:txBody>
      </p:sp>
      <p:pic>
        <p:nvPicPr>
          <p:cNvPr id="15" name="Picture 14" descr="UnivLogo_Stack_2C_Da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pic>
        <p:nvPicPr>
          <p:cNvPr id="4" name="Picture 3">
            <a:extLst>
              <a:ext uri="{FF2B5EF4-FFF2-40B4-BE49-F238E27FC236}">
                <a16:creationId xmlns:a16="http://schemas.microsoft.com/office/drawing/2014/main" id="{97CD5F6E-88ED-B940-B80D-F388B7A26A2B}"/>
              </a:ext>
            </a:extLst>
          </p:cNvPr>
          <p:cNvPicPr>
            <a:picLocks noChangeAspect="1"/>
          </p:cNvPicPr>
          <p:nvPr/>
        </p:nvPicPr>
        <p:blipFill>
          <a:blip r:embed="rId7"/>
          <a:stretch>
            <a:fillRect/>
          </a:stretch>
        </p:blipFill>
        <p:spPr>
          <a:xfrm>
            <a:off x="2053180" y="924285"/>
            <a:ext cx="5950039" cy="5486400"/>
          </a:xfrm>
          <a:prstGeom prst="rect">
            <a:avLst/>
          </a:prstGeom>
        </p:spPr>
      </p:pic>
      <p:sp>
        <p:nvSpPr>
          <p:cNvPr id="5" name="TextBox 4">
            <a:extLst>
              <a:ext uri="{FF2B5EF4-FFF2-40B4-BE49-F238E27FC236}">
                <a16:creationId xmlns:a16="http://schemas.microsoft.com/office/drawing/2014/main" id="{8E06CA47-B361-2343-B6CF-242BEA796857}"/>
              </a:ext>
            </a:extLst>
          </p:cNvPr>
          <p:cNvSpPr txBox="1"/>
          <p:nvPr/>
        </p:nvSpPr>
        <p:spPr>
          <a:xfrm>
            <a:off x="1967338" y="6460074"/>
            <a:ext cx="5720220" cy="307777"/>
          </a:xfrm>
          <a:prstGeom prst="rect">
            <a:avLst/>
          </a:prstGeom>
          <a:noFill/>
        </p:spPr>
        <p:txBody>
          <a:bodyPr wrap="none" rtlCol="0">
            <a:spAutoFit/>
          </a:bodyPr>
          <a:lstStyle/>
          <a:p>
            <a:r>
              <a:rPr lang="en-US" sz="1400" dirty="0">
                <a:solidFill>
                  <a:schemeClr val="bg1"/>
                </a:solidFill>
              </a:rPr>
              <a:t>Syllabi example courtesy of Dr. Claudia Benavides </a:t>
            </a:r>
            <a:r>
              <a:rPr lang="en-US" sz="1400" dirty="0" err="1">
                <a:solidFill>
                  <a:schemeClr val="bg1"/>
                </a:solidFill>
              </a:rPr>
              <a:t>Ambs</a:t>
            </a:r>
            <a:r>
              <a:rPr lang="en-US" sz="1400" dirty="0">
                <a:solidFill>
                  <a:schemeClr val="bg1"/>
                </a:solidFill>
              </a:rPr>
              <a:t>, Associate Professor</a:t>
            </a:r>
          </a:p>
        </p:txBody>
      </p:sp>
    </p:spTree>
    <p:extLst>
      <p:ext uri="{BB962C8B-B14F-4D97-AF65-F5344CB8AC3E}">
        <p14:creationId xmlns:p14="http://schemas.microsoft.com/office/powerpoint/2010/main" val="2083847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 name="Rectangle 1"/>
          <p:cNvSpPr/>
          <p:nvPr/>
        </p:nvSpPr>
        <p:spPr>
          <a:xfrm>
            <a:off x="1969682" y="297882"/>
            <a:ext cx="2800767" cy="600164"/>
          </a:xfrm>
          <a:prstGeom prst="rect">
            <a:avLst/>
          </a:prstGeom>
        </p:spPr>
        <p:txBody>
          <a:bodyPr wrap="none">
            <a:spAutoFit/>
          </a:bodyPr>
          <a:lstStyle/>
          <a:p>
            <a:pPr lvl="0"/>
            <a:r>
              <a:rPr lang="en-US" sz="3300" dirty="0">
                <a:solidFill>
                  <a:srgbClr val="FFFFFF"/>
                </a:solidFill>
                <a:latin typeface="Georgia"/>
                <a:cs typeface="Georgia"/>
              </a:rPr>
              <a:t>Session Q &amp; A</a:t>
            </a:r>
            <a:endParaRPr lang="en-US" sz="3300" dirty="0">
              <a:solidFill>
                <a:srgbClr val="FFFFFF"/>
              </a:solidFill>
              <a:latin typeface="Arial"/>
              <a:cs typeface="Arial"/>
            </a:endParaRPr>
          </a:p>
        </p:txBody>
      </p:sp>
      <p:pic>
        <p:nvPicPr>
          <p:cNvPr id="15" name="Picture 14" descr="UnivLogo_Stack_2C_Da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pic>
        <p:nvPicPr>
          <p:cNvPr id="17" name="Picture 16">
            <a:extLst>
              <a:ext uri="{FF2B5EF4-FFF2-40B4-BE49-F238E27FC236}">
                <a16:creationId xmlns:a16="http://schemas.microsoft.com/office/drawing/2014/main" id="{04C4C1C5-31FF-F54D-BDF0-07D9AF35A0B0}"/>
              </a:ext>
            </a:extLst>
          </p:cNvPr>
          <p:cNvPicPr>
            <a:picLocks noChangeAspect="1"/>
          </p:cNvPicPr>
          <p:nvPr/>
        </p:nvPicPr>
        <p:blipFill>
          <a:blip r:embed="rId7"/>
          <a:stretch>
            <a:fillRect/>
          </a:stretch>
        </p:blipFill>
        <p:spPr>
          <a:xfrm>
            <a:off x="2028634" y="944213"/>
            <a:ext cx="6720840" cy="4480560"/>
          </a:xfrm>
          <a:prstGeom prst="rect">
            <a:avLst/>
          </a:prstGeom>
        </p:spPr>
      </p:pic>
    </p:spTree>
    <p:extLst>
      <p:ext uri="{BB962C8B-B14F-4D97-AF65-F5344CB8AC3E}">
        <p14:creationId xmlns:p14="http://schemas.microsoft.com/office/powerpoint/2010/main" val="2553115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6" name="TextBox 15"/>
          <p:cNvSpPr txBox="1"/>
          <p:nvPr/>
        </p:nvSpPr>
        <p:spPr>
          <a:xfrm>
            <a:off x="1969682" y="990269"/>
            <a:ext cx="6783614" cy="5355312"/>
          </a:xfrm>
          <a:prstGeom prst="rect">
            <a:avLst/>
          </a:prstGeom>
          <a:noFill/>
        </p:spPr>
        <p:txBody>
          <a:bodyPr wrap="square" rtlCol="0">
            <a:spAutoFit/>
          </a:bodyPr>
          <a:lstStyle/>
          <a:p>
            <a:pPr marL="285750" lvl="0" indent="-285750">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Practice writing a Learning Outcome:</a:t>
            </a:r>
            <a:endParaRPr lang="en-US" sz="4000" dirty="0">
              <a:solidFill>
                <a:schemeClr val="bg1"/>
              </a:solidFill>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Is the outcome for a course or program?</a:t>
            </a:r>
          </a:p>
          <a:p>
            <a:pPr marL="742950" lvl="1" indent="-285750">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What is your introductory phrase?</a:t>
            </a:r>
          </a:p>
          <a:p>
            <a:pPr marL="742950" lvl="1" indent="-285750">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What Action Verb are you employing?</a:t>
            </a:r>
          </a:p>
          <a:p>
            <a:pPr marL="1200150" lvl="2" indent="-285750">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Use Bloom’s Taxonomy to choose a verb that is at an appropriate level of learning for your intended outcome.</a:t>
            </a:r>
          </a:p>
          <a:p>
            <a:pPr marL="742950" lvl="1" indent="-285750">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What is the intended knowledge or skill that your students will display if meeting this outcome?</a:t>
            </a:r>
          </a:p>
          <a:p>
            <a:pPr marL="742950" lvl="1" indent="-285750">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How does your Course Learning Outcome align to a Program Learning Outcome(s)?</a:t>
            </a:r>
          </a:p>
          <a:p>
            <a:pPr marL="742950" lvl="1" indent="-285750">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Can you identify an Administrative Outcome for the program your course contributes to?</a:t>
            </a:r>
            <a:endParaRPr lang="en-US" sz="4000" dirty="0">
              <a:solidFill>
                <a:schemeClr val="bg1"/>
              </a:solidFill>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How can your course contribute to retention?</a:t>
            </a:r>
          </a:p>
          <a:p>
            <a:pPr marL="742950" lvl="1" indent="-285750">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Is your course a “barrier” (i.e. Capstone course, course in which a program assessment is collected, etc.) to graduation?</a:t>
            </a:r>
          </a:p>
          <a:p>
            <a:pPr marL="742950" lvl="1" indent="-285750">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Is there an opportunity for students to present their work in your course to an external body (i.e. journal article, public presentation, etc.)?</a:t>
            </a:r>
          </a:p>
        </p:txBody>
      </p:sp>
      <p:sp>
        <p:nvSpPr>
          <p:cNvPr id="2" name="Rectangle 1"/>
          <p:cNvSpPr/>
          <p:nvPr/>
        </p:nvSpPr>
        <p:spPr>
          <a:xfrm>
            <a:off x="1969682" y="297882"/>
            <a:ext cx="2024913" cy="646331"/>
          </a:xfrm>
          <a:prstGeom prst="rect">
            <a:avLst/>
          </a:prstGeom>
        </p:spPr>
        <p:txBody>
          <a:bodyPr wrap="none">
            <a:spAutoFit/>
          </a:bodyPr>
          <a:lstStyle/>
          <a:p>
            <a:pPr lvl="0"/>
            <a:r>
              <a:rPr lang="en-US" sz="3600" dirty="0">
                <a:solidFill>
                  <a:srgbClr val="FFFFFF"/>
                </a:solidFill>
                <a:latin typeface="Georgia"/>
                <a:cs typeface="Arial"/>
              </a:rPr>
              <a:t>Wrap-up</a:t>
            </a:r>
            <a:endParaRPr lang="en-US" dirty="0">
              <a:solidFill>
                <a:srgbClr val="FFFFFF"/>
              </a:solidFill>
              <a:latin typeface="Arial"/>
              <a:cs typeface="Arial"/>
            </a:endParaRPr>
          </a:p>
        </p:txBody>
      </p:sp>
      <p:pic>
        <p:nvPicPr>
          <p:cNvPr id="15" name="Picture 14" descr="UnivLogo_Stack_2C_Da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spTree>
    <p:extLst>
      <p:ext uri="{BB962C8B-B14F-4D97-AF65-F5344CB8AC3E}">
        <p14:creationId xmlns:p14="http://schemas.microsoft.com/office/powerpoint/2010/main" val="2184414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6" name="TextBox 15"/>
          <p:cNvSpPr txBox="1"/>
          <p:nvPr/>
        </p:nvSpPr>
        <p:spPr>
          <a:xfrm>
            <a:off x="1969682" y="990269"/>
            <a:ext cx="6783614" cy="3970318"/>
          </a:xfrm>
          <a:prstGeom prst="rect">
            <a:avLst/>
          </a:prstGeom>
          <a:noFill/>
        </p:spPr>
        <p:txBody>
          <a:bodyPr wrap="square" rtlCol="0">
            <a:spAutoFit/>
          </a:bodyPr>
          <a:lstStyle/>
          <a:p>
            <a:r>
              <a:rPr lang="en-US" dirty="0">
                <a:solidFill>
                  <a:schemeClr val="bg1"/>
                </a:solidFill>
              </a:rPr>
              <a:t>Hussain, W., &amp; </a:t>
            </a:r>
            <a:r>
              <a:rPr lang="en-US" dirty="0" err="1">
                <a:solidFill>
                  <a:schemeClr val="bg1"/>
                </a:solidFill>
              </a:rPr>
              <a:t>Addas</a:t>
            </a:r>
            <a:r>
              <a:rPr lang="en-US" dirty="0">
                <a:solidFill>
                  <a:schemeClr val="bg1"/>
                </a:solidFill>
              </a:rPr>
              <a:t>, M. F. (2016, April). </a:t>
            </a:r>
            <a:r>
              <a:rPr lang="en-US" i="1" dirty="0">
                <a:solidFill>
                  <a:schemeClr val="bg1"/>
                </a:solidFill>
              </a:rPr>
              <a:t>Digitally automated assessment of outcomes classified per Bloom’s Three Domains and based on frequency and types of assessments. </a:t>
            </a:r>
            <a:r>
              <a:rPr lang="en-US" dirty="0">
                <a:solidFill>
                  <a:schemeClr val="bg1"/>
                </a:solidFill>
              </a:rPr>
              <a:t>Urbana, IL: University of Illinois and Indiana University, National Institute for Learning Outcomes Assessment (NILOA). Retrieved June 29, 2020, from </a:t>
            </a:r>
            <a:r>
              <a:rPr lang="en-US" dirty="0">
                <a:hlinkClick r:id="rId6"/>
              </a:rPr>
              <a:t>https://www.learningoutcomesassessment.org/wp-content/uploads/2019/04/AiP_HussainAddasApril2016.pdf</a:t>
            </a:r>
            <a:endParaRPr lang="en-US" dirty="0">
              <a:solidFill>
                <a:schemeClr val="bg1"/>
              </a:solidFill>
            </a:endParaRPr>
          </a:p>
          <a:p>
            <a:endParaRPr lang="en-US" dirty="0">
              <a:solidFill>
                <a:schemeClr val="bg1"/>
              </a:solidFill>
            </a:endParaRPr>
          </a:p>
          <a:p>
            <a:r>
              <a:rPr lang="en-US" dirty="0" err="1">
                <a:solidFill>
                  <a:schemeClr val="bg1"/>
                </a:solidFill>
              </a:rPr>
              <a:t>Mcdaniel</a:t>
            </a:r>
            <a:r>
              <a:rPr lang="en-US" dirty="0">
                <a:solidFill>
                  <a:schemeClr val="bg1"/>
                </a:solidFill>
              </a:rPr>
              <a:t>, R. (2020, March 25). Bloom's Taxonomy. Retrieved June 22, 2020, from </a:t>
            </a:r>
            <a:r>
              <a:rPr lang="en-US" dirty="0">
                <a:solidFill>
                  <a:schemeClr val="bg1"/>
                </a:solidFill>
                <a:hlinkClick r:id="rId7"/>
              </a:rPr>
              <a:t>https://cft.vanderbilt.edu/guides-sub-pages/blooms-taxonomy/</a:t>
            </a:r>
            <a:endParaRPr lang="en-US" dirty="0">
              <a:solidFill>
                <a:schemeClr val="bg1"/>
              </a:solidFill>
            </a:endParaRPr>
          </a:p>
          <a:p>
            <a:endParaRPr lang="en-US" dirty="0">
              <a:solidFill>
                <a:schemeClr val="bg1"/>
              </a:solidFill>
            </a:endParaRPr>
          </a:p>
          <a:p>
            <a:r>
              <a:rPr lang="en-US" dirty="0" err="1">
                <a:solidFill>
                  <a:schemeClr val="bg1"/>
                </a:solidFill>
              </a:rPr>
              <a:t>Suskie</a:t>
            </a:r>
            <a:r>
              <a:rPr lang="en-US" dirty="0">
                <a:solidFill>
                  <a:schemeClr val="bg1"/>
                </a:solidFill>
              </a:rPr>
              <a:t>, L. (2009). </a:t>
            </a:r>
            <a:r>
              <a:rPr lang="en-US" i="1" dirty="0">
                <a:solidFill>
                  <a:schemeClr val="bg1"/>
                </a:solidFill>
              </a:rPr>
              <a:t>Assessing student learning: A common sense guide </a:t>
            </a:r>
            <a:r>
              <a:rPr lang="en-US" dirty="0">
                <a:solidFill>
                  <a:schemeClr val="bg1"/>
                </a:solidFill>
              </a:rPr>
              <a:t>(2nd ed.). Jossey-Bass. </a:t>
            </a:r>
          </a:p>
        </p:txBody>
      </p:sp>
      <p:sp>
        <p:nvSpPr>
          <p:cNvPr id="2" name="Rectangle 1"/>
          <p:cNvSpPr/>
          <p:nvPr/>
        </p:nvSpPr>
        <p:spPr>
          <a:xfrm>
            <a:off x="1969682" y="297882"/>
            <a:ext cx="2238113" cy="600164"/>
          </a:xfrm>
          <a:prstGeom prst="rect">
            <a:avLst/>
          </a:prstGeom>
        </p:spPr>
        <p:txBody>
          <a:bodyPr wrap="none">
            <a:spAutoFit/>
          </a:bodyPr>
          <a:lstStyle/>
          <a:p>
            <a:pPr lvl="0"/>
            <a:r>
              <a:rPr lang="en-US" sz="3300" dirty="0">
                <a:solidFill>
                  <a:srgbClr val="FFFFFF"/>
                </a:solidFill>
                <a:latin typeface="Georgia"/>
                <a:cs typeface="Georgia"/>
              </a:rPr>
              <a:t>References</a:t>
            </a:r>
          </a:p>
        </p:txBody>
      </p:sp>
      <p:pic>
        <p:nvPicPr>
          <p:cNvPr id="15" name="Picture 14" descr="UnivLogo_Stack_2C_Dark.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spTree>
    <p:extLst>
      <p:ext uri="{BB962C8B-B14F-4D97-AF65-F5344CB8AC3E}">
        <p14:creationId xmlns:p14="http://schemas.microsoft.com/office/powerpoint/2010/main" val="274968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6" name="TextBox 15"/>
          <p:cNvSpPr txBox="1"/>
          <p:nvPr/>
        </p:nvSpPr>
        <p:spPr>
          <a:xfrm>
            <a:off x="1969682" y="990269"/>
            <a:ext cx="6783614" cy="4247317"/>
          </a:xfrm>
          <a:prstGeom prst="rect">
            <a:avLst/>
          </a:prstGeom>
          <a:noFill/>
        </p:spPr>
        <p:txBody>
          <a:bodyPr wrap="square" rtlCol="0">
            <a:spAutoFit/>
          </a:bodyPr>
          <a:lstStyle/>
          <a:p>
            <a:r>
              <a:rPr lang="en-US" dirty="0">
                <a:solidFill>
                  <a:schemeClr val="bg1"/>
                </a:solidFill>
              </a:rPr>
              <a:t>Attendees will be able to:</a:t>
            </a:r>
            <a:endParaRPr lang="en-US" sz="2800" dirty="0">
              <a:solidFill>
                <a:schemeClr val="bg1"/>
              </a:solidFill>
            </a:endParaRPr>
          </a:p>
          <a:p>
            <a:pPr marL="285750" lvl="0" indent="-285750">
              <a:buFont typeface="Arial" panose="020B0604020202020204" pitchFamily="34" charset="0"/>
              <a:buChar char="•"/>
            </a:pPr>
            <a:r>
              <a:rPr lang="en-US" dirty="0">
                <a:solidFill>
                  <a:schemeClr val="bg1"/>
                </a:solidFill>
              </a:rPr>
              <a:t>Write a learning outcome for a program or a course using Bloom’s taxonomy</a:t>
            </a:r>
            <a:endParaRPr lang="en-US" sz="2800" dirty="0">
              <a:solidFill>
                <a:schemeClr val="bg1"/>
              </a:solidFill>
            </a:endParaRPr>
          </a:p>
          <a:p>
            <a:pPr marL="285750" lvl="0" indent="-285750">
              <a:buFont typeface="Arial" panose="020B0604020202020204" pitchFamily="34" charset="0"/>
              <a:buChar char="•"/>
            </a:pPr>
            <a:r>
              <a:rPr lang="en-US" dirty="0">
                <a:solidFill>
                  <a:schemeClr val="bg1"/>
                </a:solidFill>
              </a:rPr>
              <a:t>Identify Your Program’s Learning Outcomes (PLOs)</a:t>
            </a:r>
            <a:endParaRPr lang="en-US" sz="2800" dirty="0">
              <a:solidFill>
                <a:schemeClr val="bg1"/>
              </a:solidFill>
            </a:endParaRPr>
          </a:p>
          <a:p>
            <a:pPr marL="742950" lvl="1" indent="-285750">
              <a:buFont typeface="Arial" panose="020B0604020202020204" pitchFamily="34" charset="0"/>
              <a:buChar char="•"/>
            </a:pPr>
            <a:r>
              <a:rPr lang="en-US" dirty="0">
                <a:solidFill>
                  <a:schemeClr val="bg1"/>
                </a:solidFill>
              </a:rPr>
              <a:t>Writing Your Own or Prescribed?</a:t>
            </a:r>
            <a:endParaRPr lang="en-US" sz="2800" dirty="0">
              <a:solidFill>
                <a:schemeClr val="bg1"/>
              </a:solidFill>
            </a:endParaRPr>
          </a:p>
          <a:p>
            <a:pPr marL="1200150" lvl="2" indent="-285750">
              <a:buFont typeface="Arial" panose="020B0604020202020204" pitchFamily="34" charset="0"/>
              <a:buChar char="•"/>
            </a:pPr>
            <a:r>
              <a:rPr lang="en-US" dirty="0">
                <a:solidFill>
                  <a:schemeClr val="bg1"/>
                </a:solidFill>
              </a:rPr>
              <a:t>Prescribed Standard/Competency/Outcome List(s)</a:t>
            </a:r>
            <a:endParaRPr lang="en-US" sz="2800" dirty="0">
              <a:solidFill>
                <a:schemeClr val="bg1"/>
              </a:solidFill>
            </a:endParaRPr>
          </a:p>
          <a:p>
            <a:pPr marL="1200150" lvl="2" indent="-285750">
              <a:buFont typeface="Arial" panose="020B0604020202020204" pitchFamily="34" charset="0"/>
              <a:buChar char="•"/>
            </a:pPr>
            <a:r>
              <a:rPr lang="en-US" dirty="0">
                <a:solidFill>
                  <a:schemeClr val="bg1"/>
                </a:solidFill>
              </a:rPr>
              <a:t>Conceptual alignment with University Learning Outcomes (ULOs)</a:t>
            </a:r>
            <a:endParaRPr lang="en-US" sz="2800" dirty="0">
              <a:solidFill>
                <a:schemeClr val="bg1"/>
              </a:solidFill>
            </a:endParaRPr>
          </a:p>
          <a:p>
            <a:pPr marL="285750" lvl="0" indent="-285750">
              <a:buFont typeface="Arial" panose="020B0604020202020204" pitchFamily="34" charset="0"/>
              <a:buChar char="•"/>
            </a:pPr>
            <a:r>
              <a:rPr lang="en-US" dirty="0">
                <a:solidFill>
                  <a:schemeClr val="bg1"/>
                </a:solidFill>
              </a:rPr>
              <a:t>Identify Program Outcomes (if any)</a:t>
            </a:r>
            <a:endParaRPr lang="en-US" sz="2800" dirty="0">
              <a:solidFill>
                <a:schemeClr val="bg1"/>
              </a:solidFill>
            </a:endParaRPr>
          </a:p>
          <a:p>
            <a:pPr marL="742950" lvl="1" indent="-285750">
              <a:buFont typeface="Arial" panose="020B0604020202020204" pitchFamily="34" charset="0"/>
              <a:buChar char="•"/>
            </a:pPr>
            <a:r>
              <a:rPr lang="en-US" dirty="0">
                <a:solidFill>
                  <a:schemeClr val="bg1"/>
                </a:solidFill>
              </a:rPr>
              <a:t>“End of Program” Goals (Retention, Graduation, Post-grad Admission, etc.)</a:t>
            </a:r>
            <a:endParaRPr lang="en-US" sz="2800" dirty="0">
              <a:solidFill>
                <a:schemeClr val="bg1"/>
              </a:solidFill>
            </a:endParaRPr>
          </a:p>
          <a:p>
            <a:pPr marL="285750" lvl="0" indent="-285750">
              <a:buFont typeface="Arial" panose="020B0604020202020204" pitchFamily="34" charset="0"/>
              <a:buChar char="•"/>
            </a:pPr>
            <a:r>
              <a:rPr lang="en-US" dirty="0">
                <a:solidFill>
                  <a:schemeClr val="bg1"/>
                </a:solidFill>
              </a:rPr>
              <a:t>Understand how Course Learning Outcomes (CLOs) Fit with PLOs</a:t>
            </a:r>
            <a:endParaRPr lang="en-US" sz="2800" dirty="0">
              <a:solidFill>
                <a:schemeClr val="bg1"/>
              </a:solidFill>
            </a:endParaRPr>
          </a:p>
          <a:p>
            <a:pPr marL="742950" lvl="1" indent="-285750">
              <a:buFont typeface="Arial" panose="020B0604020202020204" pitchFamily="34" charset="0"/>
              <a:buChar char="•"/>
            </a:pPr>
            <a:r>
              <a:rPr lang="en-US" dirty="0">
                <a:solidFill>
                  <a:schemeClr val="bg1"/>
                </a:solidFill>
              </a:rPr>
              <a:t>Using PLOs as CLOs in Capstone or other Culminating Courses</a:t>
            </a:r>
            <a:endParaRPr lang="en-US" sz="2800" dirty="0">
              <a:solidFill>
                <a:schemeClr val="bg1"/>
              </a:solidFill>
            </a:endParaRPr>
          </a:p>
          <a:p>
            <a:pPr marL="742950" lvl="1" indent="-285750">
              <a:buFont typeface="Arial" panose="020B0604020202020204" pitchFamily="34" charset="0"/>
              <a:buChar char="•"/>
            </a:pPr>
            <a:r>
              <a:rPr lang="en-US" dirty="0">
                <a:solidFill>
                  <a:schemeClr val="bg1"/>
                </a:solidFill>
              </a:rPr>
              <a:t>Aligning CLOs to PLOs</a:t>
            </a:r>
            <a:endParaRPr lang="en-US" sz="2800" dirty="0">
              <a:solidFill>
                <a:schemeClr val="bg1"/>
              </a:solidFill>
            </a:endParaRPr>
          </a:p>
          <a:p>
            <a:pPr marL="285750" indent="-285750">
              <a:buFont typeface="Arial" panose="020B0604020202020204" pitchFamily="34" charset="0"/>
              <a:buChar char="•"/>
            </a:pPr>
            <a:r>
              <a:rPr lang="en-US" dirty="0">
                <a:solidFill>
                  <a:schemeClr val="bg1"/>
                </a:solidFill>
              </a:rPr>
              <a:t>Include Learning Outcomes on Syllabi </a:t>
            </a:r>
            <a:endParaRPr lang="en-US" sz="4000" dirty="0">
              <a:solidFill>
                <a:schemeClr val="bg1"/>
              </a:solidFill>
              <a:latin typeface="Arial"/>
              <a:cs typeface="Arial"/>
            </a:endParaRPr>
          </a:p>
        </p:txBody>
      </p:sp>
      <p:sp>
        <p:nvSpPr>
          <p:cNvPr id="2" name="Rectangle 1"/>
          <p:cNvSpPr/>
          <p:nvPr/>
        </p:nvSpPr>
        <p:spPr>
          <a:xfrm>
            <a:off x="1969682" y="297882"/>
            <a:ext cx="6415539" cy="646331"/>
          </a:xfrm>
          <a:prstGeom prst="rect">
            <a:avLst/>
          </a:prstGeom>
        </p:spPr>
        <p:txBody>
          <a:bodyPr wrap="none">
            <a:spAutoFit/>
          </a:bodyPr>
          <a:lstStyle/>
          <a:p>
            <a:pPr lvl="0"/>
            <a:r>
              <a:rPr lang="en-US" sz="3600" dirty="0">
                <a:solidFill>
                  <a:srgbClr val="FFFFFF"/>
                </a:solidFill>
                <a:latin typeface="Georgia"/>
                <a:cs typeface="Georgia"/>
              </a:rPr>
              <a:t>Workshop Learning Outcomes</a:t>
            </a:r>
            <a:endParaRPr lang="en-US" dirty="0">
              <a:solidFill>
                <a:srgbClr val="FFFFFF"/>
              </a:solidFill>
              <a:latin typeface="Arial"/>
              <a:cs typeface="Arial"/>
            </a:endParaRPr>
          </a:p>
        </p:txBody>
      </p:sp>
      <p:pic>
        <p:nvPicPr>
          <p:cNvPr id="15" name="Picture 14" descr="UnivLogo_Stack_2C_Da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spTree>
    <p:extLst>
      <p:ext uri="{BB962C8B-B14F-4D97-AF65-F5344CB8AC3E}">
        <p14:creationId xmlns:p14="http://schemas.microsoft.com/office/powerpoint/2010/main" val="647715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20" name="Picture 1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0" name="TextBox 9"/>
          <p:cNvSpPr txBox="1"/>
          <p:nvPr/>
        </p:nvSpPr>
        <p:spPr>
          <a:xfrm>
            <a:off x="259745" y="989104"/>
            <a:ext cx="8709594" cy="4401205"/>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rPr>
              <a:t>Learning outcomes are the knowledge, skills, attitudes, and habits of mind that students take with them from a learning experience. (</a:t>
            </a:r>
            <a:r>
              <a:rPr lang="en-US" sz="2000" dirty="0" err="1">
                <a:solidFill>
                  <a:schemeClr val="bg1"/>
                </a:solidFill>
              </a:rPr>
              <a:t>Suskie</a:t>
            </a:r>
            <a:r>
              <a:rPr lang="en-US" sz="2000" dirty="0">
                <a:solidFill>
                  <a:schemeClr val="bg1"/>
                </a:solidFill>
              </a:rPr>
              <a:t>, 2009). A statement that defines what a student should know or be able when he/she leaves a given course, degree program, etc.</a:t>
            </a:r>
          </a:p>
          <a:p>
            <a:endParaRPr lang="en-US" sz="2000" dirty="0">
              <a:solidFill>
                <a:schemeClr val="bg1"/>
              </a:solidFill>
            </a:endParaRP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Focus on the most important “take-aways” of the  course/program/learning experience.</a:t>
            </a:r>
          </a:p>
          <a:p>
            <a:pPr marL="342900" indent="-342900">
              <a:buFont typeface="Arial" panose="020B0604020202020204" pitchFamily="34" charset="0"/>
              <a:buChar char="•"/>
            </a:pPr>
            <a:r>
              <a:rPr lang="en-US" sz="2000" dirty="0">
                <a:solidFill>
                  <a:schemeClr val="bg1"/>
                </a:solidFill>
              </a:rPr>
              <a:t>Think of this as “backwards design” or “reverse engineering”</a:t>
            </a:r>
          </a:p>
          <a:p>
            <a:pPr marL="342900" indent="-342900">
              <a:buFont typeface="Arial" panose="020B0604020202020204" pitchFamily="34" charset="0"/>
              <a:buChar char="•"/>
            </a:pPr>
            <a:r>
              <a:rPr lang="en-US" sz="2000" dirty="0">
                <a:solidFill>
                  <a:schemeClr val="bg1"/>
                </a:solidFill>
              </a:rPr>
              <a:t>Plan all assignments, assessment measures (AKA “assessments”), and  facilitating technologies to help students reach the learning outcomes</a:t>
            </a:r>
          </a:p>
          <a:p>
            <a:pPr marL="342900" indent="-342900">
              <a:buFont typeface="Arial" panose="020B0604020202020204" pitchFamily="34" charset="0"/>
              <a:buChar char="•"/>
            </a:pPr>
            <a:r>
              <a:rPr lang="en-US" sz="2000" dirty="0">
                <a:solidFill>
                  <a:schemeClr val="bg1"/>
                </a:solidFill>
              </a:rPr>
              <a:t>Best practices suggest that 4-7 program-level student learning outcomes is sufficient for a program. HOW MANY FOR A COURSE?</a:t>
            </a:r>
          </a:p>
          <a:p>
            <a:pPr marL="342900" indent="-342900">
              <a:buFont typeface="Arial" panose="020B0604020202020204" pitchFamily="34" charset="0"/>
              <a:buChar char="•"/>
            </a:pPr>
            <a:endParaRPr lang="en-US" sz="2000" dirty="0">
              <a:solidFill>
                <a:schemeClr val="bg1"/>
              </a:solidFill>
            </a:endParaRPr>
          </a:p>
        </p:txBody>
      </p:sp>
      <p:sp>
        <p:nvSpPr>
          <p:cNvPr id="11" name="Rectangle 10"/>
          <p:cNvSpPr/>
          <p:nvPr/>
        </p:nvSpPr>
        <p:spPr>
          <a:xfrm>
            <a:off x="259746" y="297882"/>
            <a:ext cx="7933582" cy="646331"/>
          </a:xfrm>
          <a:prstGeom prst="rect">
            <a:avLst/>
          </a:prstGeom>
        </p:spPr>
        <p:txBody>
          <a:bodyPr wrap="none">
            <a:spAutoFit/>
          </a:bodyPr>
          <a:lstStyle/>
          <a:p>
            <a:pPr lvl="0"/>
            <a:r>
              <a:rPr lang="en-US" sz="3600" dirty="0">
                <a:solidFill>
                  <a:srgbClr val="FFFFFF"/>
                </a:solidFill>
                <a:latin typeface="Georgia"/>
                <a:cs typeface="Georgia"/>
              </a:rPr>
              <a:t>What is a Student Learning Outcome?</a:t>
            </a:r>
            <a:endParaRPr lang="en-US" dirty="0">
              <a:solidFill>
                <a:srgbClr val="FFFFFF"/>
              </a:solidFill>
              <a:latin typeface="Arial"/>
              <a:cs typeface="Arial"/>
            </a:endParaRPr>
          </a:p>
        </p:txBody>
      </p:sp>
      <p:pic>
        <p:nvPicPr>
          <p:cNvPr id="2" name="Picture 1" descr="UnivLogo_Horiz_2C_Da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746" y="6112302"/>
            <a:ext cx="2329965" cy="625761"/>
          </a:xfrm>
          <a:prstGeom prst="rect">
            <a:avLst/>
          </a:prstGeom>
        </p:spPr>
      </p:pic>
    </p:spTree>
    <p:extLst>
      <p:ext uri="{BB962C8B-B14F-4D97-AF65-F5344CB8AC3E}">
        <p14:creationId xmlns:p14="http://schemas.microsoft.com/office/powerpoint/2010/main" val="552242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548F1-772A-854B-B927-ACF7C4A228D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9F39659-2760-B943-A07C-0CF8518956A9}"/>
              </a:ext>
            </a:extLst>
          </p:cNvPr>
          <p:cNvSpPr>
            <a:spLocks noGrp="1"/>
          </p:cNvSpPr>
          <p:nvPr>
            <p:ph type="subTitle" idx="1"/>
          </p:nvPr>
        </p:nvSpPr>
        <p:spPr/>
        <p:txBody>
          <a:bodyPr/>
          <a:lstStyle/>
          <a:p>
            <a:endParaRPr lang="en-US"/>
          </a:p>
        </p:txBody>
      </p:sp>
      <p:pic>
        <p:nvPicPr>
          <p:cNvPr id="7" name="slide.url=https://www.polleverywhere.com/free_text_polls/02b4m6uLGdTBwOOXBvGdX">
            <a:extLst>
              <a:ext uri="{FF2B5EF4-FFF2-40B4-BE49-F238E27FC236}">
                <a16:creationId xmlns:a16="http://schemas.microsoft.com/office/drawing/2014/main" id="{6231A91E-54BA-6742-B21F-DB07F6435731}"/>
              </a:ext>
            </a:extLst>
          </p:cNvPr>
          <p:cNvPicPr>
            <a:picLocks/>
          </p:cNvPicPr>
          <p:nvPr/>
        </p:nvPicPr>
        <p:blipFill>
          <a:blip r:embed="rId3"/>
          <a:stretch>
            <a:fillRect/>
          </a:stretch>
        </p:blipFill>
        <p:spPr>
          <a:xfrm>
            <a:off x="63500" y="63500"/>
            <a:ext cx="9017000" cy="6731000"/>
          </a:xfrm>
          <a:prstGeom prst="rect">
            <a:avLst/>
          </a:prstGeom>
        </p:spPr>
      </p:pic>
    </p:spTree>
    <p:extLst>
      <p:ext uri="{BB962C8B-B14F-4D97-AF65-F5344CB8AC3E}">
        <p14:creationId xmlns:p14="http://schemas.microsoft.com/office/powerpoint/2010/main" val="4021590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 name="Rectangle 1"/>
          <p:cNvSpPr/>
          <p:nvPr/>
        </p:nvSpPr>
        <p:spPr>
          <a:xfrm>
            <a:off x="1969682" y="297882"/>
            <a:ext cx="7020206" cy="6093976"/>
          </a:xfrm>
          <a:prstGeom prst="rect">
            <a:avLst/>
          </a:prstGeom>
        </p:spPr>
        <p:txBody>
          <a:bodyPr wrap="square">
            <a:spAutoFit/>
          </a:bodyPr>
          <a:lstStyle/>
          <a:p>
            <a:pPr lvl="0"/>
            <a:r>
              <a:rPr lang="en-US" sz="3300" dirty="0">
                <a:solidFill>
                  <a:srgbClr val="FFFFFF"/>
                </a:solidFill>
                <a:latin typeface="Georgia"/>
                <a:cs typeface="Arial"/>
              </a:rPr>
              <a:t>Nomenclature  Mishaps…</a:t>
            </a:r>
          </a:p>
          <a:p>
            <a:pPr lvl="0"/>
            <a:endParaRPr lang="en-US" sz="3300" dirty="0">
              <a:solidFill>
                <a:srgbClr val="FFFFFF"/>
              </a:solidFill>
              <a:latin typeface="Georgia"/>
              <a:cs typeface="Arial"/>
            </a:endParaRPr>
          </a:p>
          <a:p>
            <a:pPr lvl="0"/>
            <a:r>
              <a:rPr lang="en-US" sz="2400" dirty="0">
                <a:solidFill>
                  <a:srgbClr val="FFFFFF"/>
                </a:solidFill>
                <a:latin typeface="Georgia"/>
                <a:cs typeface="Arial"/>
              </a:rPr>
              <a:t>Merriam-Webster Dictionary</a:t>
            </a:r>
          </a:p>
          <a:p>
            <a:pPr marL="342900" lvl="0" indent="-342900">
              <a:buFont typeface="Arial" panose="020B0604020202020204" pitchFamily="34" charset="0"/>
              <a:buChar char="•"/>
            </a:pPr>
            <a:r>
              <a:rPr lang="en-US" sz="2000" u="sng" dirty="0">
                <a:solidFill>
                  <a:srgbClr val="FFFFFF"/>
                </a:solidFill>
                <a:latin typeface="Georgia"/>
                <a:cs typeface="Arial"/>
              </a:rPr>
              <a:t>Outcome</a:t>
            </a:r>
            <a:r>
              <a:rPr lang="en-US" sz="2000" dirty="0">
                <a:solidFill>
                  <a:srgbClr val="FFFFFF"/>
                </a:solidFill>
                <a:latin typeface="Georgia"/>
                <a:cs typeface="Arial"/>
              </a:rPr>
              <a:t>: “Something that follows as a result or consequence”</a:t>
            </a:r>
          </a:p>
          <a:p>
            <a:pPr marL="342900" lvl="0" indent="-342900">
              <a:buFont typeface="Arial" panose="020B0604020202020204" pitchFamily="34" charset="0"/>
              <a:buChar char="•"/>
            </a:pPr>
            <a:r>
              <a:rPr lang="en-US" sz="2000" u="sng" dirty="0">
                <a:solidFill>
                  <a:srgbClr val="FFFFFF"/>
                </a:solidFill>
                <a:latin typeface="Georgia"/>
                <a:cs typeface="Arial"/>
              </a:rPr>
              <a:t>Goal</a:t>
            </a:r>
            <a:r>
              <a:rPr lang="en-US" sz="2000" dirty="0">
                <a:solidFill>
                  <a:srgbClr val="FFFFFF"/>
                </a:solidFill>
                <a:latin typeface="Georgia"/>
                <a:cs typeface="Arial"/>
              </a:rPr>
              <a:t>: “the end toward which effort is directed”</a:t>
            </a:r>
          </a:p>
          <a:p>
            <a:pPr marL="342900" lvl="0" indent="-342900">
              <a:buFont typeface="Arial" panose="020B0604020202020204" pitchFamily="34" charset="0"/>
              <a:buChar char="•"/>
            </a:pPr>
            <a:r>
              <a:rPr lang="en-US" sz="2000" u="sng" dirty="0">
                <a:solidFill>
                  <a:srgbClr val="FFFFFF"/>
                </a:solidFill>
                <a:latin typeface="Georgia"/>
                <a:cs typeface="Arial"/>
              </a:rPr>
              <a:t>Objective</a:t>
            </a:r>
            <a:r>
              <a:rPr lang="en-US" sz="2000" dirty="0">
                <a:solidFill>
                  <a:srgbClr val="FFFFFF"/>
                </a:solidFill>
                <a:latin typeface="Georgia"/>
                <a:cs typeface="Arial"/>
              </a:rPr>
              <a:t>: “something toward which effort is directed”</a:t>
            </a:r>
          </a:p>
          <a:p>
            <a:pPr marL="342900" lvl="0" indent="-342900">
              <a:buFont typeface="Arial" panose="020B0604020202020204" pitchFamily="34" charset="0"/>
              <a:buChar char="•"/>
            </a:pPr>
            <a:endParaRPr lang="en-US" sz="2000" dirty="0">
              <a:solidFill>
                <a:srgbClr val="FFFFFF"/>
              </a:solidFill>
              <a:latin typeface="Georgia"/>
              <a:cs typeface="Arial"/>
            </a:endParaRPr>
          </a:p>
          <a:p>
            <a:pPr lvl="0"/>
            <a:r>
              <a:rPr lang="en-US" sz="2000" dirty="0">
                <a:solidFill>
                  <a:srgbClr val="FFFFFF"/>
                </a:solidFill>
                <a:latin typeface="Georgia"/>
                <a:cs typeface="Arial"/>
              </a:rPr>
              <a:t>In the context of learning and programs/courses:</a:t>
            </a:r>
          </a:p>
          <a:p>
            <a:pPr lvl="0"/>
            <a:endParaRPr lang="en-US" sz="2000" dirty="0">
              <a:solidFill>
                <a:srgbClr val="FFFFFF"/>
              </a:solidFill>
              <a:latin typeface="Georgia"/>
              <a:cs typeface="Arial"/>
            </a:endParaRPr>
          </a:p>
          <a:p>
            <a:pPr lvl="0"/>
            <a:r>
              <a:rPr lang="en-US" sz="2000" dirty="0">
                <a:solidFill>
                  <a:srgbClr val="FFFFFF"/>
                </a:solidFill>
                <a:latin typeface="Georgia"/>
                <a:cs typeface="Arial"/>
              </a:rPr>
              <a:t>Goal: derived from a mission and characterized as what the program intends to accomplish</a:t>
            </a:r>
          </a:p>
          <a:p>
            <a:pPr lvl="0"/>
            <a:endParaRPr lang="en-US" sz="2000" dirty="0">
              <a:solidFill>
                <a:srgbClr val="FFFFFF"/>
              </a:solidFill>
              <a:latin typeface="Georgia"/>
              <a:cs typeface="Arial"/>
            </a:endParaRPr>
          </a:p>
          <a:p>
            <a:pPr lvl="0"/>
            <a:r>
              <a:rPr lang="en-US" sz="2000" dirty="0">
                <a:solidFill>
                  <a:srgbClr val="FFFFFF"/>
                </a:solidFill>
                <a:latin typeface="Georgia"/>
                <a:cs typeface="Arial"/>
              </a:rPr>
              <a:t>Objective: a refined more tactical statement of a goal and is many times used interchangeably with “outcome”</a:t>
            </a:r>
          </a:p>
          <a:p>
            <a:pPr lvl="0"/>
            <a:endParaRPr lang="en-US" sz="2000" dirty="0">
              <a:solidFill>
                <a:srgbClr val="FFFFFF"/>
              </a:solidFill>
              <a:latin typeface="Georgia"/>
              <a:cs typeface="Arial"/>
            </a:endParaRPr>
          </a:p>
          <a:p>
            <a:pPr lvl="0"/>
            <a:r>
              <a:rPr lang="en-US" sz="2000" i="1" dirty="0">
                <a:solidFill>
                  <a:srgbClr val="FFFFFF"/>
                </a:solidFill>
                <a:latin typeface="Georgia"/>
                <a:cs typeface="Arial"/>
              </a:rPr>
              <a:t>Quality Matters </a:t>
            </a:r>
            <a:r>
              <a:rPr lang="en-US" sz="2000" dirty="0">
                <a:solidFill>
                  <a:srgbClr val="FFFFFF"/>
                </a:solidFill>
                <a:latin typeface="Georgia"/>
                <a:cs typeface="Arial"/>
              </a:rPr>
              <a:t>Evaluation: Objective is used many times for “outcome” </a:t>
            </a:r>
            <a:endParaRPr lang="en-US" sz="2000" dirty="0">
              <a:solidFill>
                <a:srgbClr val="FFFFFF"/>
              </a:solidFill>
              <a:latin typeface="Arial"/>
              <a:cs typeface="Arial"/>
            </a:endParaRPr>
          </a:p>
        </p:txBody>
      </p:sp>
      <p:pic>
        <p:nvPicPr>
          <p:cNvPr id="15" name="Picture 14" descr="UnivLogo_Stack_2C_Da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spTree>
    <p:extLst>
      <p:ext uri="{BB962C8B-B14F-4D97-AF65-F5344CB8AC3E}">
        <p14:creationId xmlns:p14="http://schemas.microsoft.com/office/powerpoint/2010/main" val="3228967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20" name="Picture 1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0" name="TextBox 9"/>
          <p:cNvSpPr txBox="1"/>
          <p:nvPr/>
        </p:nvSpPr>
        <p:spPr>
          <a:xfrm>
            <a:off x="259745" y="1586977"/>
            <a:ext cx="8478341" cy="3477875"/>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FF0000"/>
                </a:solidFill>
              </a:rPr>
              <a:t>S</a:t>
            </a:r>
            <a:r>
              <a:rPr lang="en-US" sz="2000" dirty="0">
                <a:solidFill>
                  <a:schemeClr val="bg1"/>
                </a:solidFill>
              </a:rPr>
              <a:t>pecific-Outcome is focused on a specific category of student learning. If it is too broad it will be difficult to measure.</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err="1">
                <a:solidFill>
                  <a:srgbClr val="FF0000"/>
                </a:solidFill>
              </a:rPr>
              <a:t>M</a:t>
            </a:r>
            <a:r>
              <a:rPr lang="en-US" sz="2000" dirty="0" err="1">
                <a:solidFill>
                  <a:schemeClr val="bg1"/>
                </a:solidFill>
              </a:rPr>
              <a:t>easureable</a:t>
            </a:r>
            <a:r>
              <a:rPr lang="en-US" sz="2000" dirty="0">
                <a:solidFill>
                  <a:schemeClr val="bg1"/>
                </a:solidFill>
              </a:rPr>
              <a:t>- Data can be collected to measure student learning.</a:t>
            </a:r>
          </a:p>
          <a:p>
            <a:endParaRPr lang="en-US" sz="2000" dirty="0">
              <a:solidFill>
                <a:schemeClr val="bg1"/>
              </a:solidFill>
            </a:endParaRPr>
          </a:p>
          <a:p>
            <a:pPr marL="342900" indent="-342900">
              <a:buFont typeface="Arial" panose="020B0604020202020204" pitchFamily="34" charset="0"/>
              <a:buChar char="•"/>
            </a:pPr>
            <a:r>
              <a:rPr lang="en-US" sz="2000" dirty="0">
                <a:solidFill>
                  <a:srgbClr val="FF0000"/>
                </a:solidFill>
              </a:rPr>
              <a:t>A</a:t>
            </a:r>
            <a:r>
              <a:rPr lang="en-US" sz="2000" dirty="0">
                <a:solidFill>
                  <a:schemeClr val="bg1"/>
                </a:solidFill>
              </a:rPr>
              <a:t>ttainable- The outcome is attainable given the educational experience.</a:t>
            </a:r>
          </a:p>
          <a:p>
            <a:endParaRPr lang="en-US" sz="2000" dirty="0">
              <a:solidFill>
                <a:schemeClr val="bg1"/>
              </a:solidFill>
            </a:endParaRPr>
          </a:p>
          <a:p>
            <a:pPr marL="342900" indent="-342900">
              <a:buFont typeface="Arial" panose="020B0604020202020204" pitchFamily="34" charset="0"/>
              <a:buChar char="•"/>
            </a:pPr>
            <a:r>
              <a:rPr lang="en-US" sz="2000" dirty="0">
                <a:solidFill>
                  <a:srgbClr val="FF0000"/>
                </a:solidFill>
              </a:rPr>
              <a:t>R</a:t>
            </a:r>
            <a:r>
              <a:rPr lang="en-US" sz="2000" dirty="0">
                <a:solidFill>
                  <a:schemeClr val="bg1"/>
                </a:solidFill>
              </a:rPr>
              <a:t>esults-Focused- The program outcome is aligned with Course-Level Student Learning Outcomes.</a:t>
            </a:r>
          </a:p>
          <a:p>
            <a:endParaRPr lang="en-US" sz="2000" dirty="0">
              <a:solidFill>
                <a:schemeClr val="bg1"/>
              </a:solidFill>
            </a:endParaRPr>
          </a:p>
          <a:p>
            <a:pPr marL="342900" indent="-342900">
              <a:buFont typeface="Arial" panose="020B0604020202020204" pitchFamily="34" charset="0"/>
              <a:buChar char="•"/>
            </a:pPr>
            <a:r>
              <a:rPr lang="en-US" sz="2000" dirty="0">
                <a:solidFill>
                  <a:srgbClr val="FF0000"/>
                </a:solidFill>
              </a:rPr>
              <a:t>T</a:t>
            </a:r>
            <a:r>
              <a:rPr lang="en-US" sz="2000" dirty="0">
                <a:solidFill>
                  <a:schemeClr val="bg1"/>
                </a:solidFill>
              </a:rPr>
              <a:t>ailored- Outcome is specifically tailored to the program.</a:t>
            </a:r>
          </a:p>
        </p:txBody>
      </p:sp>
      <p:sp>
        <p:nvSpPr>
          <p:cNvPr id="11" name="Rectangle 10"/>
          <p:cNvSpPr/>
          <p:nvPr/>
        </p:nvSpPr>
        <p:spPr>
          <a:xfrm>
            <a:off x="259746" y="297882"/>
            <a:ext cx="8478340" cy="1200329"/>
          </a:xfrm>
          <a:prstGeom prst="rect">
            <a:avLst/>
          </a:prstGeom>
        </p:spPr>
        <p:txBody>
          <a:bodyPr wrap="square">
            <a:spAutoFit/>
          </a:bodyPr>
          <a:lstStyle/>
          <a:p>
            <a:pPr lvl="0" algn="ctr"/>
            <a:r>
              <a:rPr lang="en-US" sz="3600" dirty="0">
                <a:solidFill>
                  <a:schemeClr val="bg1"/>
                </a:solidFill>
                <a:latin typeface="Georgia" panose="02040502050405020303" pitchFamily="18" charset="0"/>
              </a:rPr>
              <a:t>Student Learning </a:t>
            </a:r>
            <a:br>
              <a:rPr lang="en-US" sz="3600" dirty="0">
                <a:solidFill>
                  <a:schemeClr val="bg1"/>
                </a:solidFill>
                <a:latin typeface="Georgia" panose="02040502050405020303" pitchFamily="18" charset="0"/>
              </a:rPr>
            </a:br>
            <a:r>
              <a:rPr lang="en-US" sz="3600" dirty="0">
                <a:solidFill>
                  <a:schemeClr val="bg1"/>
                </a:solidFill>
                <a:latin typeface="Georgia" panose="02040502050405020303" pitchFamily="18" charset="0"/>
              </a:rPr>
              <a:t>Outcomes should be </a:t>
            </a:r>
            <a:r>
              <a:rPr lang="en-US" sz="3600" dirty="0">
                <a:solidFill>
                  <a:srgbClr val="FF0000"/>
                </a:solidFill>
                <a:latin typeface="Georgia" panose="02040502050405020303" pitchFamily="18" charset="0"/>
              </a:rPr>
              <a:t>S.M.A.R.T.</a:t>
            </a:r>
            <a:endParaRPr lang="en-US" dirty="0">
              <a:solidFill>
                <a:srgbClr val="FF0000"/>
              </a:solidFill>
              <a:latin typeface="Georgia" panose="02040502050405020303" pitchFamily="18" charset="0"/>
              <a:cs typeface="Arial"/>
            </a:endParaRPr>
          </a:p>
        </p:txBody>
      </p:sp>
      <p:pic>
        <p:nvPicPr>
          <p:cNvPr id="2" name="Picture 1" descr="UnivLogo_Horiz_2C_Da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746" y="6112302"/>
            <a:ext cx="2329965" cy="625761"/>
          </a:xfrm>
          <a:prstGeom prst="rect">
            <a:avLst/>
          </a:prstGeom>
        </p:spPr>
      </p:pic>
    </p:spTree>
    <p:extLst>
      <p:ext uri="{BB962C8B-B14F-4D97-AF65-F5344CB8AC3E}">
        <p14:creationId xmlns:p14="http://schemas.microsoft.com/office/powerpoint/2010/main" val="3026285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6" name="TextBox 15"/>
          <p:cNvSpPr txBox="1"/>
          <p:nvPr/>
        </p:nvSpPr>
        <p:spPr>
          <a:xfrm>
            <a:off x="1969681" y="990269"/>
            <a:ext cx="7009921" cy="5262979"/>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accent3">
                    <a:lumMod val="60000"/>
                    <a:lumOff val="40000"/>
                  </a:schemeClr>
                </a:solidFill>
              </a:rPr>
              <a:t>Introductory phrase</a:t>
            </a:r>
          </a:p>
          <a:p>
            <a:endParaRPr lang="en-US" sz="2000" dirty="0">
              <a:solidFill>
                <a:schemeClr val="bg1"/>
              </a:solidFill>
            </a:endParaRPr>
          </a:p>
          <a:p>
            <a:pPr marL="285750" indent="-285750">
              <a:buFont typeface="Arial" panose="020B0604020202020204" pitchFamily="34" charset="0"/>
              <a:buChar char="•"/>
            </a:pPr>
            <a:r>
              <a:rPr lang="en-US" sz="2000" dirty="0">
                <a:solidFill>
                  <a:schemeClr val="accent1">
                    <a:lumMod val="60000"/>
                    <a:lumOff val="40000"/>
                  </a:schemeClr>
                </a:solidFill>
              </a:rPr>
              <a:t>Action verb </a:t>
            </a:r>
            <a:r>
              <a:rPr lang="en-US" sz="2000" dirty="0">
                <a:solidFill>
                  <a:schemeClr val="bg1"/>
                </a:solidFill>
              </a:rPr>
              <a:t>(driven by Blooms taxonomy)</a:t>
            </a:r>
          </a:p>
          <a:p>
            <a:endParaRPr lang="en-US" sz="2000" dirty="0">
              <a:solidFill>
                <a:schemeClr val="bg1"/>
              </a:solidFill>
            </a:endParaRPr>
          </a:p>
          <a:p>
            <a:pPr marL="285750" indent="-285750">
              <a:buFont typeface="Arial" panose="020B0604020202020204" pitchFamily="34" charset="0"/>
              <a:buChar char="•"/>
            </a:pPr>
            <a:r>
              <a:rPr lang="en-US" sz="2000" dirty="0">
                <a:solidFill>
                  <a:schemeClr val="accent6">
                    <a:lumMod val="60000"/>
                    <a:lumOff val="40000"/>
                  </a:schemeClr>
                </a:solidFill>
              </a:rPr>
              <a:t>Explicitly stated and observable skills and/or knowledge</a:t>
            </a: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r>
              <a:rPr lang="en-US" sz="2000" dirty="0">
                <a:solidFill>
                  <a:schemeClr val="bg1"/>
                </a:solidFill>
              </a:rPr>
              <a:t>Examples:</a:t>
            </a:r>
          </a:p>
          <a:p>
            <a:r>
              <a:rPr lang="en-US" sz="2000" dirty="0">
                <a:solidFill>
                  <a:schemeClr val="accent3">
                    <a:lumMod val="60000"/>
                    <a:lumOff val="40000"/>
                  </a:schemeClr>
                </a:solidFill>
              </a:rPr>
              <a:t>Students will</a:t>
            </a:r>
            <a:r>
              <a:rPr lang="en-US" sz="2000" dirty="0">
                <a:solidFill>
                  <a:schemeClr val="bg1"/>
                </a:solidFill>
              </a:rPr>
              <a:t> </a:t>
            </a:r>
            <a:r>
              <a:rPr lang="en-US" sz="2000" dirty="0">
                <a:solidFill>
                  <a:schemeClr val="accent1">
                    <a:lumMod val="60000"/>
                    <a:lumOff val="40000"/>
                  </a:schemeClr>
                </a:solidFill>
              </a:rPr>
              <a:t>understand</a:t>
            </a:r>
            <a:r>
              <a:rPr lang="en-US" sz="2000" dirty="0">
                <a:solidFill>
                  <a:schemeClr val="bg1"/>
                </a:solidFill>
              </a:rPr>
              <a:t> </a:t>
            </a:r>
            <a:r>
              <a:rPr lang="en-US" sz="2000" dirty="0">
                <a:solidFill>
                  <a:schemeClr val="accent6">
                    <a:lumMod val="60000"/>
                    <a:lumOff val="40000"/>
                  </a:schemeClr>
                </a:solidFill>
              </a:rPr>
              <a:t>the learning patterns of middle-school students.</a:t>
            </a:r>
          </a:p>
          <a:p>
            <a:endParaRPr lang="en-US" sz="2000" dirty="0">
              <a:solidFill>
                <a:schemeClr val="bg1"/>
              </a:solidFill>
            </a:endParaRPr>
          </a:p>
          <a:p>
            <a:r>
              <a:rPr lang="en-US" sz="2000" dirty="0">
                <a:solidFill>
                  <a:schemeClr val="accent3">
                    <a:lumMod val="60000"/>
                    <a:lumOff val="40000"/>
                  </a:schemeClr>
                </a:solidFill>
              </a:rPr>
              <a:t>Students will be able to </a:t>
            </a:r>
            <a:r>
              <a:rPr lang="en-US" sz="2000" dirty="0">
                <a:solidFill>
                  <a:schemeClr val="accent1">
                    <a:lumMod val="60000"/>
                    <a:lumOff val="40000"/>
                  </a:schemeClr>
                </a:solidFill>
              </a:rPr>
              <a:t>explain</a:t>
            </a:r>
            <a:r>
              <a:rPr lang="en-US" sz="2000" dirty="0">
                <a:solidFill>
                  <a:schemeClr val="bg1"/>
                </a:solidFill>
              </a:rPr>
              <a:t> </a:t>
            </a:r>
            <a:r>
              <a:rPr lang="en-US" sz="2000" dirty="0">
                <a:solidFill>
                  <a:schemeClr val="accent6">
                    <a:lumMod val="60000"/>
                    <a:lumOff val="40000"/>
                  </a:schemeClr>
                </a:solidFill>
              </a:rPr>
              <a:t>the scientific method.</a:t>
            </a:r>
          </a:p>
          <a:p>
            <a:endParaRPr lang="en-US" sz="2000" dirty="0">
              <a:solidFill>
                <a:schemeClr val="bg1"/>
              </a:solidFill>
            </a:endParaRPr>
          </a:p>
          <a:p>
            <a:r>
              <a:rPr lang="en-US" sz="2000" dirty="0">
                <a:solidFill>
                  <a:schemeClr val="accent3">
                    <a:lumMod val="60000"/>
                    <a:lumOff val="40000"/>
                  </a:schemeClr>
                </a:solidFill>
              </a:rPr>
              <a:t>Graduates of the A-State CSPS program will be able to </a:t>
            </a:r>
            <a:r>
              <a:rPr lang="en-US" sz="2000" dirty="0">
                <a:solidFill>
                  <a:schemeClr val="accent1">
                    <a:lumMod val="60000"/>
                    <a:lumOff val="40000"/>
                  </a:schemeClr>
                </a:solidFill>
              </a:rPr>
              <a:t>analyze</a:t>
            </a:r>
            <a:r>
              <a:rPr lang="en-US" sz="2000" dirty="0">
                <a:solidFill>
                  <a:schemeClr val="bg1"/>
                </a:solidFill>
              </a:rPr>
              <a:t> </a:t>
            </a:r>
            <a:r>
              <a:rPr lang="en-US" sz="2000" dirty="0">
                <a:solidFill>
                  <a:schemeClr val="accent6">
                    <a:lumMod val="60000"/>
                    <a:lumOff val="40000"/>
                  </a:schemeClr>
                </a:solidFill>
              </a:rPr>
              <a:t>intended and unintended effects of policies in higher education.</a:t>
            </a:r>
          </a:p>
          <a:p>
            <a:r>
              <a:rPr lang="en-US" sz="1600" dirty="0"/>
              <a:t>Let’s write one together.</a:t>
            </a:r>
          </a:p>
        </p:txBody>
      </p:sp>
      <p:sp>
        <p:nvSpPr>
          <p:cNvPr id="2" name="Rectangle 1"/>
          <p:cNvSpPr/>
          <p:nvPr/>
        </p:nvSpPr>
        <p:spPr>
          <a:xfrm>
            <a:off x="1969682" y="297882"/>
            <a:ext cx="7108036" cy="600164"/>
          </a:xfrm>
          <a:prstGeom prst="rect">
            <a:avLst/>
          </a:prstGeom>
        </p:spPr>
        <p:txBody>
          <a:bodyPr wrap="none">
            <a:spAutoFit/>
          </a:bodyPr>
          <a:lstStyle/>
          <a:p>
            <a:pPr lvl="0"/>
            <a:r>
              <a:rPr lang="en-US" sz="3300" dirty="0">
                <a:solidFill>
                  <a:srgbClr val="FFFFFF"/>
                </a:solidFill>
                <a:latin typeface="Georgia"/>
                <a:cs typeface="Georgia"/>
              </a:rPr>
              <a:t>Parts of a Student Learning Outcome</a:t>
            </a:r>
            <a:endParaRPr lang="en-US" sz="3300" dirty="0">
              <a:solidFill>
                <a:srgbClr val="FFFFFF"/>
              </a:solidFill>
              <a:latin typeface="Arial"/>
              <a:cs typeface="Arial"/>
            </a:endParaRPr>
          </a:p>
        </p:txBody>
      </p:sp>
      <p:pic>
        <p:nvPicPr>
          <p:cNvPr id="15" name="Picture 14" descr="UnivLogo_Stack_2C_Da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spTree>
    <p:extLst>
      <p:ext uri="{BB962C8B-B14F-4D97-AF65-F5344CB8AC3E}">
        <p14:creationId xmlns:p14="http://schemas.microsoft.com/office/powerpoint/2010/main" val="3087009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20" name="Picture 1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pic>
        <p:nvPicPr>
          <p:cNvPr id="2" name="Picture 1" descr="UnivLogo_Horiz_2C_Da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746" y="6112302"/>
            <a:ext cx="2329965" cy="625761"/>
          </a:xfrm>
          <a:prstGeom prst="rect">
            <a:avLst/>
          </a:prstGeom>
        </p:spPr>
      </p:pic>
      <p:pic>
        <p:nvPicPr>
          <p:cNvPr id="4" name="Picture 3">
            <a:extLst>
              <a:ext uri="{FF2B5EF4-FFF2-40B4-BE49-F238E27FC236}">
                <a16:creationId xmlns:a16="http://schemas.microsoft.com/office/drawing/2014/main" id="{48E68AEE-D3BD-4F48-86F4-ECEA8ADFFA07}"/>
              </a:ext>
            </a:extLst>
          </p:cNvPr>
          <p:cNvPicPr>
            <a:picLocks noChangeAspect="1"/>
          </p:cNvPicPr>
          <p:nvPr/>
        </p:nvPicPr>
        <p:blipFill>
          <a:blip r:embed="rId7"/>
          <a:stretch>
            <a:fillRect/>
          </a:stretch>
        </p:blipFill>
        <p:spPr>
          <a:xfrm>
            <a:off x="345440" y="444939"/>
            <a:ext cx="8453120" cy="4754880"/>
          </a:xfrm>
          <a:prstGeom prst="rect">
            <a:avLst/>
          </a:prstGeom>
        </p:spPr>
      </p:pic>
      <p:sp>
        <p:nvSpPr>
          <p:cNvPr id="5" name="TextBox 4">
            <a:extLst>
              <a:ext uri="{FF2B5EF4-FFF2-40B4-BE49-F238E27FC236}">
                <a16:creationId xmlns:a16="http://schemas.microsoft.com/office/drawing/2014/main" id="{E7B20DEE-BD96-5C45-9E61-1E97255A0D65}"/>
              </a:ext>
            </a:extLst>
          </p:cNvPr>
          <p:cNvSpPr txBox="1"/>
          <p:nvPr/>
        </p:nvSpPr>
        <p:spPr>
          <a:xfrm>
            <a:off x="345440" y="5281094"/>
            <a:ext cx="5471819" cy="338554"/>
          </a:xfrm>
          <a:prstGeom prst="rect">
            <a:avLst/>
          </a:prstGeom>
          <a:noFill/>
        </p:spPr>
        <p:txBody>
          <a:bodyPr wrap="none" rtlCol="0">
            <a:spAutoFit/>
          </a:bodyPr>
          <a:lstStyle/>
          <a:p>
            <a:r>
              <a:rPr lang="en-US" sz="1600" i="1" dirty="0">
                <a:solidFill>
                  <a:schemeClr val="bg1"/>
                </a:solidFill>
                <a:hlinkClick r:id="rId8">
                  <a:extLst>
                    <a:ext uri="{A12FA001-AC4F-418D-AE19-62706E023703}">
                      <ahyp:hlinkClr xmlns:ahyp="http://schemas.microsoft.com/office/drawing/2018/hyperlinkcolor" val="tx"/>
                    </a:ext>
                  </a:extLst>
                </a:hlinkClick>
              </a:rPr>
              <a:t>https://cft.vanderbilt.edu/guides-sub-pages/blooms-taxonomy/</a:t>
            </a:r>
            <a:endParaRPr lang="en-US" sz="1600" i="1" dirty="0">
              <a:solidFill>
                <a:schemeClr val="bg1"/>
              </a:solidFill>
            </a:endParaRPr>
          </a:p>
        </p:txBody>
      </p:sp>
    </p:spTree>
    <p:extLst>
      <p:ext uri="{BB962C8B-B14F-4D97-AF65-F5344CB8AC3E}">
        <p14:creationId xmlns:p14="http://schemas.microsoft.com/office/powerpoint/2010/main" val="29090408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1050</TotalTime>
  <Words>1506</Words>
  <Application>Microsoft Macintosh PowerPoint</Application>
  <PresentationFormat>On-screen Show (4:3)</PresentationFormat>
  <Paragraphs>228</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Arkansas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Clark</dc:creator>
  <cp:lastModifiedBy>Summer DeProw</cp:lastModifiedBy>
  <cp:revision>67</cp:revision>
  <cp:lastPrinted>2013-08-23T22:03:43Z</cp:lastPrinted>
  <dcterms:created xsi:type="dcterms:W3CDTF">2013-08-23T15:55:02Z</dcterms:created>
  <dcterms:modified xsi:type="dcterms:W3CDTF">2020-07-05T20:35:27Z</dcterms:modified>
</cp:coreProperties>
</file>